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8"/>
  </p:notesMasterIdLst>
  <p:handoutMasterIdLst>
    <p:handoutMasterId r:id="rId29"/>
  </p:handoutMasterIdLst>
  <p:sldIdLst>
    <p:sldId id="273" r:id="rId2"/>
    <p:sldId id="283" r:id="rId3"/>
    <p:sldId id="294" r:id="rId4"/>
    <p:sldId id="292" r:id="rId5"/>
    <p:sldId id="313" r:id="rId6"/>
    <p:sldId id="312" r:id="rId7"/>
    <p:sldId id="302" r:id="rId8"/>
    <p:sldId id="284" r:id="rId9"/>
    <p:sldId id="305" r:id="rId10"/>
    <p:sldId id="311" r:id="rId11"/>
    <p:sldId id="303" r:id="rId12"/>
    <p:sldId id="304" r:id="rId13"/>
    <p:sldId id="287" r:id="rId14"/>
    <p:sldId id="288" r:id="rId15"/>
    <p:sldId id="286" r:id="rId16"/>
    <p:sldId id="281" r:id="rId17"/>
    <p:sldId id="309" r:id="rId18"/>
    <p:sldId id="306" r:id="rId19"/>
    <p:sldId id="307" r:id="rId20"/>
    <p:sldId id="301" r:id="rId21"/>
    <p:sldId id="291" r:id="rId22"/>
    <p:sldId id="280" r:id="rId23"/>
    <p:sldId id="282" r:id="rId24"/>
    <p:sldId id="310" r:id="rId25"/>
    <p:sldId id="293" r:id="rId26"/>
    <p:sldId id="285"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7" autoAdjust="0"/>
    <p:restoredTop sz="94139" autoAdjust="0"/>
  </p:normalViewPr>
  <p:slideViewPr>
    <p:cSldViewPr>
      <p:cViewPr>
        <p:scale>
          <a:sx n="100" d="100"/>
          <a:sy n="100" d="100"/>
        </p:scale>
        <p:origin x="-804" y="12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red\AppData\Local\Microsoft\Windows\Temporary%20Internet%20Files\Content.Outlook\OVKZYJTX\PieTotalAffec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howLegendKey val="0"/>
            <c:showVal val="0"/>
            <c:showCatName val="0"/>
            <c:showSerName val="0"/>
            <c:showPercent val="1"/>
            <c:showBubbleSize val="0"/>
            <c:showLeaderLines val="1"/>
          </c:dLbls>
          <c:cat>
            <c:strRef>
              <c:f>[PieTotalAffected.xlsx]Sheet1!$A$1:$A$5</c:f>
              <c:strCache>
                <c:ptCount val="5"/>
                <c:pt idx="0">
                  <c:v>Biological</c:v>
                </c:pt>
                <c:pt idx="1">
                  <c:v>Climatological</c:v>
                </c:pt>
                <c:pt idx="2">
                  <c:v>Geophysical</c:v>
                </c:pt>
                <c:pt idx="3">
                  <c:v>Hydrological</c:v>
                </c:pt>
                <c:pt idx="4">
                  <c:v>Meteorological</c:v>
                </c:pt>
              </c:strCache>
            </c:strRef>
          </c:cat>
          <c:val>
            <c:numRef>
              <c:f>[PieTotalAffected.xlsx]Sheet1!$B$1:$B$5</c:f>
              <c:numCache>
                <c:formatCode>General</c:formatCode>
                <c:ptCount val="5"/>
                <c:pt idx="0">
                  <c:v>45646544</c:v>
                </c:pt>
                <c:pt idx="1">
                  <c:v>2268659452</c:v>
                </c:pt>
                <c:pt idx="2">
                  <c:v>178882023</c:v>
                </c:pt>
                <c:pt idx="3">
                  <c:v>3538273992</c:v>
                </c:pt>
                <c:pt idx="4">
                  <c:v>924560237</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0509306828449734"/>
          <c:y val="0.26081113005818418"/>
          <c:w val="0.18616376231659568"/>
          <c:h val="0.57012963024951457"/>
        </c:manualLayout>
      </c:layout>
      <c:overlay val="0"/>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064543-00CD-4FFF-983D-8F8F19A3AE7E}"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en-US"/>
        </a:p>
      </dgm:t>
    </dgm:pt>
    <dgm:pt modelId="{475D51A7-07A6-4933-B3B8-BE1D239B4331}">
      <dgm:prSet phldrT="[Text]" custT="1"/>
      <dgm:spPr/>
      <dgm:t>
        <a:bodyPr/>
        <a:lstStyle/>
        <a:p>
          <a:r>
            <a:rPr lang="fr-BE" sz="1400" b="1" dirty="0" err="1" smtClean="0">
              <a:solidFill>
                <a:schemeClr val="tx2"/>
              </a:solidFill>
            </a:rPr>
            <a:t>Sub</a:t>
          </a:r>
          <a:r>
            <a:rPr lang="fr-BE" sz="1400" b="1" dirty="0" smtClean="0">
              <a:solidFill>
                <a:schemeClr val="tx2"/>
              </a:solidFill>
            </a:rPr>
            <a:t>-National</a:t>
          </a:r>
          <a:endParaRPr lang="en-US" sz="1400" b="1" dirty="0">
            <a:solidFill>
              <a:schemeClr val="tx2"/>
            </a:solidFill>
          </a:endParaRPr>
        </a:p>
      </dgm:t>
    </dgm:pt>
    <dgm:pt modelId="{48C8EBCA-CD23-434F-8572-06EEEF435A7F}" type="parTrans" cxnId="{A2100C18-F2B6-4A90-9880-0E4F1CA84B35}">
      <dgm:prSet/>
      <dgm:spPr/>
      <dgm:t>
        <a:bodyPr/>
        <a:lstStyle/>
        <a:p>
          <a:endParaRPr lang="en-US"/>
        </a:p>
      </dgm:t>
    </dgm:pt>
    <dgm:pt modelId="{EA4F8C93-7D96-463C-9F65-EE9175274966}" type="sibTrans" cxnId="{A2100C18-F2B6-4A90-9880-0E4F1CA84B35}">
      <dgm:prSet/>
      <dgm:spPr/>
      <dgm:t>
        <a:bodyPr/>
        <a:lstStyle/>
        <a:p>
          <a:endParaRPr lang="en-US"/>
        </a:p>
      </dgm:t>
    </dgm:pt>
    <dgm:pt modelId="{5C6262D5-0813-42A4-9523-EE2A020A5D72}">
      <dgm:prSet phldrT="[Text]" custT="1"/>
      <dgm:spPr/>
      <dgm:t>
        <a:bodyPr/>
        <a:lstStyle/>
        <a:p>
          <a:r>
            <a:rPr lang="fr-BE" sz="1600" b="1" dirty="0" smtClean="0">
              <a:solidFill>
                <a:schemeClr val="tx2"/>
              </a:solidFill>
            </a:rPr>
            <a:t>National</a:t>
          </a:r>
          <a:endParaRPr lang="en-US" sz="1600" b="1" dirty="0">
            <a:solidFill>
              <a:schemeClr val="tx2"/>
            </a:solidFill>
          </a:endParaRPr>
        </a:p>
      </dgm:t>
    </dgm:pt>
    <dgm:pt modelId="{FAF2F3D0-6992-4D6D-8BA7-F3EC95683560}" type="parTrans" cxnId="{EA614E09-2395-427B-880D-3F6EA385D078}">
      <dgm:prSet/>
      <dgm:spPr/>
      <dgm:t>
        <a:bodyPr/>
        <a:lstStyle/>
        <a:p>
          <a:endParaRPr lang="en-US"/>
        </a:p>
      </dgm:t>
    </dgm:pt>
    <dgm:pt modelId="{B9A37B2B-6D8B-4C90-A274-140F69E1911B}" type="sibTrans" cxnId="{EA614E09-2395-427B-880D-3F6EA385D078}">
      <dgm:prSet/>
      <dgm:spPr/>
      <dgm:t>
        <a:bodyPr/>
        <a:lstStyle/>
        <a:p>
          <a:endParaRPr lang="en-US"/>
        </a:p>
      </dgm:t>
    </dgm:pt>
    <dgm:pt modelId="{AD495678-02C0-4C28-BB72-CBD2F2F88B5E}">
      <dgm:prSet phldrT="[Text]" custT="1"/>
      <dgm:spPr/>
      <dgm:t>
        <a:bodyPr/>
        <a:lstStyle/>
        <a:p>
          <a:r>
            <a:rPr lang="fr-BE" sz="1800" b="1" dirty="0" err="1" smtClean="0">
              <a:solidFill>
                <a:schemeClr val="tx2"/>
              </a:solidFill>
            </a:rPr>
            <a:t>Regional</a:t>
          </a:r>
          <a:endParaRPr lang="en-US" sz="1800" b="1" dirty="0">
            <a:solidFill>
              <a:schemeClr val="tx2"/>
            </a:solidFill>
          </a:endParaRPr>
        </a:p>
      </dgm:t>
    </dgm:pt>
    <dgm:pt modelId="{6ECADB7A-CFD9-48C8-B96D-C0FCBCB341CB}" type="parTrans" cxnId="{B7C4F33C-458D-4FAF-A0AE-C08275CF57D3}">
      <dgm:prSet/>
      <dgm:spPr/>
      <dgm:t>
        <a:bodyPr/>
        <a:lstStyle/>
        <a:p>
          <a:endParaRPr lang="en-US"/>
        </a:p>
      </dgm:t>
    </dgm:pt>
    <dgm:pt modelId="{72591E7D-DDB3-4BE8-A5D5-270CAE3073B1}" type="sibTrans" cxnId="{B7C4F33C-458D-4FAF-A0AE-C08275CF57D3}">
      <dgm:prSet/>
      <dgm:spPr/>
      <dgm:t>
        <a:bodyPr/>
        <a:lstStyle/>
        <a:p>
          <a:endParaRPr lang="en-US"/>
        </a:p>
      </dgm:t>
    </dgm:pt>
    <dgm:pt modelId="{A2D0AEEC-A56A-4E05-8073-BFBC13043CCA}">
      <dgm:prSet phldrT="[Text]" custT="1"/>
      <dgm:spPr/>
      <dgm:t>
        <a:bodyPr/>
        <a:lstStyle/>
        <a:p>
          <a:r>
            <a:rPr lang="fr-BE" sz="2000" b="1" dirty="0" smtClean="0">
              <a:solidFill>
                <a:schemeClr val="tx2"/>
              </a:solidFill>
            </a:rPr>
            <a:t>Global</a:t>
          </a:r>
          <a:endParaRPr lang="en-US" sz="2000" b="1" dirty="0">
            <a:solidFill>
              <a:schemeClr val="tx2"/>
            </a:solidFill>
          </a:endParaRPr>
        </a:p>
      </dgm:t>
    </dgm:pt>
    <dgm:pt modelId="{A8DE3DC8-4355-4339-B1E0-650B0A873A06}" type="parTrans" cxnId="{3E9AEF4F-2640-4902-BBB4-B308FC66A85E}">
      <dgm:prSet/>
      <dgm:spPr/>
      <dgm:t>
        <a:bodyPr/>
        <a:lstStyle/>
        <a:p>
          <a:endParaRPr lang="en-US"/>
        </a:p>
      </dgm:t>
    </dgm:pt>
    <dgm:pt modelId="{AFB343E6-2C16-497D-80E5-C667C88FDA21}" type="sibTrans" cxnId="{3E9AEF4F-2640-4902-BBB4-B308FC66A85E}">
      <dgm:prSet/>
      <dgm:spPr/>
      <dgm:t>
        <a:bodyPr/>
        <a:lstStyle/>
        <a:p>
          <a:endParaRPr lang="en-US"/>
        </a:p>
      </dgm:t>
    </dgm:pt>
    <dgm:pt modelId="{736672C3-E987-4EBA-97EF-AAD5EFDB9457}" type="pres">
      <dgm:prSet presAssocID="{18064543-00CD-4FFF-983D-8F8F19A3AE7E}" presName="Name0" presStyleCnt="0">
        <dgm:presLayoutVars>
          <dgm:chMax val="7"/>
          <dgm:resizeHandles val="exact"/>
        </dgm:presLayoutVars>
      </dgm:prSet>
      <dgm:spPr/>
      <dgm:t>
        <a:bodyPr/>
        <a:lstStyle/>
        <a:p>
          <a:endParaRPr lang="en-US"/>
        </a:p>
      </dgm:t>
    </dgm:pt>
    <dgm:pt modelId="{BC442310-9E3E-4CB3-A2B6-845205C6F0E6}" type="pres">
      <dgm:prSet presAssocID="{18064543-00CD-4FFF-983D-8F8F19A3AE7E}" presName="comp1" presStyleCnt="0"/>
      <dgm:spPr/>
    </dgm:pt>
    <dgm:pt modelId="{EA727220-8AA3-4157-AEA0-4889FDA0B174}" type="pres">
      <dgm:prSet presAssocID="{18064543-00CD-4FFF-983D-8F8F19A3AE7E}" presName="circle1" presStyleLbl="node1" presStyleIdx="0" presStyleCnt="4" custLinFactNeighborX="427" custLinFactNeighborY="-249"/>
      <dgm:spPr/>
      <dgm:t>
        <a:bodyPr/>
        <a:lstStyle/>
        <a:p>
          <a:endParaRPr lang="en-US"/>
        </a:p>
      </dgm:t>
    </dgm:pt>
    <dgm:pt modelId="{6EEB99BE-07E4-4C90-9FF8-A1B89481406A}" type="pres">
      <dgm:prSet presAssocID="{18064543-00CD-4FFF-983D-8F8F19A3AE7E}" presName="c1text" presStyleLbl="node1" presStyleIdx="0" presStyleCnt="4">
        <dgm:presLayoutVars>
          <dgm:bulletEnabled val="1"/>
        </dgm:presLayoutVars>
      </dgm:prSet>
      <dgm:spPr/>
      <dgm:t>
        <a:bodyPr/>
        <a:lstStyle/>
        <a:p>
          <a:endParaRPr lang="en-US"/>
        </a:p>
      </dgm:t>
    </dgm:pt>
    <dgm:pt modelId="{0FEBC941-CFA1-4B09-A329-9176FAAF44C5}" type="pres">
      <dgm:prSet presAssocID="{18064543-00CD-4FFF-983D-8F8F19A3AE7E}" presName="comp2" presStyleCnt="0"/>
      <dgm:spPr/>
    </dgm:pt>
    <dgm:pt modelId="{B447BAF0-0993-4FA5-A8E3-A23766B8345C}" type="pres">
      <dgm:prSet presAssocID="{18064543-00CD-4FFF-983D-8F8F19A3AE7E}" presName="circle2" presStyleLbl="node1" presStyleIdx="1" presStyleCnt="4"/>
      <dgm:spPr/>
      <dgm:t>
        <a:bodyPr/>
        <a:lstStyle/>
        <a:p>
          <a:endParaRPr lang="en-US"/>
        </a:p>
      </dgm:t>
    </dgm:pt>
    <dgm:pt modelId="{43A97699-2303-4AC3-97E0-38674B199F5A}" type="pres">
      <dgm:prSet presAssocID="{18064543-00CD-4FFF-983D-8F8F19A3AE7E}" presName="c2text" presStyleLbl="node1" presStyleIdx="1" presStyleCnt="4">
        <dgm:presLayoutVars>
          <dgm:bulletEnabled val="1"/>
        </dgm:presLayoutVars>
      </dgm:prSet>
      <dgm:spPr/>
      <dgm:t>
        <a:bodyPr/>
        <a:lstStyle/>
        <a:p>
          <a:endParaRPr lang="en-US"/>
        </a:p>
      </dgm:t>
    </dgm:pt>
    <dgm:pt modelId="{740A00F8-8031-4749-B0DC-D62BD4249525}" type="pres">
      <dgm:prSet presAssocID="{18064543-00CD-4FFF-983D-8F8F19A3AE7E}" presName="comp3" presStyleCnt="0"/>
      <dgm:spPr/>
    </dgm:pt>
    <dgm:pt modelId="{46DA7C76-E9AA-4D44-B86A-41CE805C8FF9}" type="pres">
      <dgm:prSet presAssocID="{18064543-00CD-4FFF-983D-8F8F19A3AE7E}" presName="circle3" presStyleLbl="node1" presStyleIdx="2" presStyleCnt="4"/>
      <dgm:spPr/>
      <dgm:t>
        <a:bodyPr/>
        <a:lstStyle/>
        <a:p>
          <a:endParaRPr lang="en-US"/>
        </a:p>
      </dgm:t>
    </dgm:pt>
    <dgm:pt modelId="{DA900934-A5AD-4395-8C0A-8CDE6924FAD4}" type="pres">
      <dgm:prSet presAssocID="{18064543-00CD-4FFF-983D-8F8F19A3AE7E}" presName="c3text" presStyleLbl="node1" presStyleIdx="2" presStyleCnt="4">
        <dgm:presLayoutVars>
          <dgm:bulletEnabled val="1"/>
        </dgm:presLayoutVars>
      </dgm:prSet>
      <dgm:spPr/>
      <dgm:t>
        <a:bodyPr/>
        <a:lstStyle/>
        <a:p>
          <a:endParaRPr lang="en-US"/>
        </a:p>
      </dgm:t>
    </dgm:pt>
    <dgm:pt modelId="{B3590EA3-4EDA-48EF-A250-825E614B78AB}" type="pres">
      <dgm:prSet presAssocID="{18064543-00CD-4FFF-983D-8F8F19A3AE7E}" presName="comp4" presStyleCnt="0"/>
      <dgm:spPr/>
    </dgm:pt>
    <dgm:pt modelId="{10395E67-AB1C-4315-84B6-9006F3E9736C}" type="pres">
      <dgm:prSet presAssocID="{18064543-00CD-4FFF-983D-8F8F19A3AE7E}" presName="circle4" presStyleLbl="node1" presStyleIdx="3" presStyleCnt="4"/>
      <dgm:spPr/>
      <dgm:t>
        <a:bodyPr/>
        <a:lstStyle/>
        <a:p>
          <a:endParaRPr lang="en-US"/>
        </a:p>
      </dgm:t>
    </dgm:pt>
    <dgm:pt modelId="{2CBA4ABB-CDA8-475F-9416-330F2E3F2A4A}" type="pres">
      <dgm:prSet presAssocID="{18064543-00CD-4FFF-983D-8F8F19A3AE7E}" presName="c4text" presStyleLbl="node1" presStyleIdx="3" presStyleCnt="4">
        <dgm:presLayoutVars>
          <dgm:bulletEnabled val="1"/>
        </dgm:presLayoutVars>
      </dgm:prSet>
      <dgm:spPr/>
      <dgm:t>
        <a:bodyPr/>
        <a:lstStyle/>
        <a:p>
          <a:endParaRPr lang="en-US"/>
        </a:p>
      </dgm:t>
    </dgm:pt>
  </dgm:ptLst>
  <dgm:cxnLst>
    <dgm:cxn modelId="{EA614E09-2395-427B-880D-3F6EA385D078}" srcId="{18064543-00CD-4FFF-983D-8F8F19A3AE7E}" destId="{5C6262D5-0813-42A4-9523-EE2A020A5D72}" srcOrd="1" destOrd="0" parTransId="{FAF2F3D0-6992-4D6D-8BA7-F3EC95683560}" sibTransId="{B9A37B2B-6D8B-4C90-A274-140F69E1911B}"/>
    <dgm:cxn modelId="{48D6DD50-9DA3-46B8-9C7C-780A150292CE}" type="presOf" srcId="{5C6262D5-0813-42A4-9523-EE2A020A5D72}" destId="{B447BAF0-0993-4FA5-A8E3-A23766B8345C}" srcOrd="0" destOrd="0" presId="urn:microsoft.com/office/officeart/2005/8/layout/venn2"/>
    <dgm:cxn modelId="{5B9BA031-D91D-49D3-93A3-B2DF3A71E8B3}" type="presOf" srcId="{18064543-00CD-4FFF-983D-8F8F19A3AE7E}" destId="{736672C3-E987-4EBA-97EF-AAD5EFDB9457}" srcOrd="0" destOrd="0" presId="urn:microsoft.com/office/officeart/2005/8/layout/venn2"/>
    <dgm:cxn modelId="{768E67F8-F492-4C3B-BD82-415F07564123}" type="presOf" srcId="{A2D0AEEC-A56A-4E05-8073-BFBC13043CCA}" destId="{2CBA4ABB-CDA8-475F-9416-330F2E3F2A4A}" srcOrd="1" destOrd="0" presId="urn:microsoft.com/office/officeart/2005/8/layout/venn2"/>
    <dgm:cxn modelId="{B7C4F33C-458D-4FAF-A0AE-C08275CF57D3}" srcId="{18064543-00CD-4FFF-983D-8F8F19A3AE7E}" destId="{AD495678-02C0-4C28-BB72-CBD2F2F88B5E}" srcOrd="2" destOrd="0" parTransId="{6ECADB7A-CFD9-48C8-B96D-C0FCBCB341CB}" sibTransId="{72591E7D-DDB3-4BE8-A5D5-270CAE3073B1}"/>
    <dgm:cxn modelId="{A2100C18-F2B6-4A90-9880-0E4F1CA84B35}" srcId="{18064543-00CD-4FFF-983D-8F8F19A3AE7E}" destId="{475D51A7-07A6-4933-B3B8-BE1D239B4331}" srcOrd="0" destOrd="0" parTransId="{48C8EBCA-CD23-434F-8572-06EEEF435A7F}" sibTransId="{EA4F8C93-7D96-463C-9F65-EE9175274966}"/>
    <dgm:cxn modelId="{30117C3F-E491-4AC9-BA77-55D161A5DD19}" type="presOf" srcId="{AD495678-02C0-4C28-BB72-CBD2F2F88B5E}" destId="{46DA7C76-E9AA-4D44-B86A-41CE805C8FF9}" srcOrd="0" destOrd="0" presId="urn:microsoft.com/office/officeart/2005/8/layout/venn2"/>
    <dgm:cxn modelId="{236709D0-C924-4D9E-8B40-618C85372DF0}" type="presOf" srcId="{475D51A7-07A6-4933-B3B8-BE1D239B4331}" destId="{6EEB99BE-07E4-4C90-9FF8-A1B89481406A}" srcOrd="1" destOrd="0" presId="urn:microsoft.com/office/officeart/2005/8/layout/venn2"/>
    <dgm:cxn modelId="{3E9AEF4F-2640-4902-BBB4-B308FC66A85E}" srcId="{18064543-00CD-4FFF-983D-8F8F19A3AE7E}" destId="{A2D0AEEC-A56A-4E05-8073-BFBC13043CCA}" srcOrd="3" destOrd="0" parTransId="{A8DE3DC8-4355-4339-B1E0-650B0A873A06}" sibTransId="{AFB343E6-2C16-497D-80E5-C667C88FDA21}"/>
    <dgm:cxn modelId="{CEF040F1-E49D-452B-AB5C-D9072A9FA48E}" type="presOf" srcId="{475D51A7-07A6-4933-B3B8-BE1D239B4331}" destId="{EA727220-8AA3-4157-AEA0-4889FDA0B174}" srcOrd="0" destOrd="0" presId="urn:microsoft.com/office/officeart/2005/8/layout/venn2"/>
    <dgm:cxn modelId="{EED78D1D-7A9E-488C-8F2A-440AEBBF64B8}" type="presOf" srcId="{AD495678-02C0-4C28-BB72-CBD2F2F88B5E}" destId="{DA900934-A5AD-4395-8C0A-8CDE6924FAD4}" srcOrd="1" destOrd="0" presId="urn:microsoft.com/office/officeart/2005/8/layout/venn2"/>
    <dgm:cxn modelId="{3A3D0202-EB03-46DF-AEE6-142D24E2267E}" type="presOf" srcId="{5C6262D5-0813-42A4-9523-EE2A020A5D72}" destId="{43A97699-2303-4AC3-97E0-38674B199F5A}" srcOrd="1" destOrd="0" presId="urn:microsoft.com/office/officeart/2005/8/layout/venn2"/>
    <dgm:cxn modelId="{FEF566B0-46D2-4F22-A09E-39F41714E91D}" type="presOf" srcId="{A2D0AEEC-A56A-4E05-8073-BFBC13043CCA}" destId="{10395E67-AB1C-4315-84B6-9006F3E9736C}" srcOrd="0" destOrd="0" presId="urn:microsoft.com/office/officeart/2005/8/layout/venn2"/>
    <dgm:cxn modelId="{8E4F7871-CD48-472F-AD9E-F90EBD7D1156}" type="presParOf" srcId="{736672C3-E987-4EBA-97EF-AAD5EFDB9457}" destId="{BC442310-9E3E-4CB3-A2B6-845205C6F0E6}" srcOrd="0" destOrd="0" presId="urn:microsoft.com/office/officeart/2005/8/layout/venn2"/>
    <dgm:cxn modelId="{D691CBE6-C197-478D-BDA1-6BD4DC785256}" type="presParOf" srcId="{BC442310-9E3E-4CB3-A2B6-845205C6F0E6}" destId="{EA727220-8AA3-4157-AEA0-4889FDA0B174}" srcOrd="0" destOrd="0" presId="urn:microsoft.com/office/officeart/2005/8/layout/venn2"/>
    <dgm:cxn modelId="{76CAAABA-A8B8-4FF8-B830-04BA8263461D}" type="presParOf" srcId="{BC442310-9E3E-4CB3-A2B6-845205C6F0E6}" destId="{6EEB99BE-07E4-4C90-9FF8-A1B89481406A}" srcOrd="1" destOrd="0" presId="urn:microsoft.com/office/officeart/2005/8/layout/venn2"/>
    <dgm:cxn modelId="{7B3BE535-2058-4EA1-8737-73F0A1340873}" type="presParOf" srcId="{736672C3-E987-4EBA-97EF-AAD5EFDB9457}" destId="{0FEBC941-CFA1-4B09-A329-9176FAAF44C5}" srcOrd="1" destOrd="0" presId="urn:microsoft.com/office/officeart/2005/8/layout/venn2"/>
    <dgm:cxn modelId="{135D9689-0DFB-47E0-B80C-7A6B957C3771}" type="presParOf" srcId="{0FEBC941-CFA1-4B09-A329-9176FAAF44C5}" destId="{B447BAF0-0993-4FA5-A8E3-A23766B8345C}" srcOrd="0" destOrd="0" presId="urn:microsoft.com/office/officeart/2005/8/layout/venn2"/>
    <dgm:cxn modelId="{B5D94C31-69CB-46C0-B612-E450E065C809}" type="presParOf" srcId="{0FEBC941-CFA1-4B09-A329-9176FAAF44C5}" destId="{43A97699-2303-4AC3-97E0-38674B199F5A}" srcOrd="1" destOrd="0" presId="urn:microsoft.com/office/officeart/2005/8/layout/venn2"/>
    <dgm:cxn modelId="{B009739F-D165-4507-9034-C66893DB8BE3}" type="presParOf" srcId="{736672C3-E987-4EBA-97EF-AAD5EFDB9457}" destId="{740A00F8-8031-4749-B0DC-D62BD4249525}" srcOrd="2" destOrd="0" presId="urn:microsoft.com/office/officeart/2005/8/layout/venn2"/>
    <dgm:cxn modelId="{9FB7A963-16EA-4233-9371-A811C4509B99}" type="presParOf" srcId="{740A00F8-8031-4749-B0DC-D62BD4249525}" destId="{46DA7C76-E9AA-4D44-B86A-41CE805C8FF9}" srcOrd="0" destOrd="0" presId="urn:microsoft.com/office/officeart/2005/8/layout/venn2"/>
    <dgm:cxn modelId="{DBAEA539-4A91-4294-BE79-D97DCAEEC263}" type="presParOf" srcId="{740A00F8-8031-4749-B0DC-D62BD4249525}" destId="{DA900934-A5AD-4395-8C0A-8CDE6924FAD4}" srcOrd="1" destOrd="0" presId="urn:microsoft.com/office/officeart/2005/8/layout/venn2"/>
    <dgm:cxn modelId="{51039F05-C10E-4D92-A2BA-199A120D5007}" type="presParOf" srcId="{736672C3-E987-4EBA-97EF-AAD5EFDB9457}" destId="{B3590EA3-4EDA-48EF-A250-825E614B78AB}" srcOrd="3" destOrd="0" presId="urn:microsoft.com/office/officeart/2005/8/layout/venn2"/>
    <dgm:cxn modelId="{47B60616-0C86-435B-82AA-2FBB671613E4}" type="presParOf" srcId="{B3590EA3-4EDA-48EF-A250-825E614B78AB}" destId="{10395E67-AB1C-4315-84B6-9006F3E9736C}" srcOrd="0" destOrd="0" presId="urn:microsoft.com/office/officeart/2005/8/layout/venn2"/>
    <dgm:cxn modelId="{17E358B0-C06D-425D-A06A-17E28F4F9AD8}" type="presParOf" srcId="{B3590EA3-4EDA-48EF-A250-825E614B78AB}" destId="{2CBA4ABB-CDA8-475F-9416-330F2E3F2A4A}"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27220-8AA3-4157-AEA0-4889FDA0B174}">
      <dsp:nvSpPr>
        <dsp:cNvPr id="0" name=""/>
        <dsp:cNvSpPr/>
      </dsp:nvSpPr>
      <dsp:spPr>
        <a:xfrm>
          <a:off x="2197451" y="0"/>
          <a:ext cx="4357687" cy="435768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fr-BE" sz="1400" b="1" kern="1200" dirty="0" err="1" smtClean="0">
              <a:solidFill>
                <a:schemeClr val="tx2"/>
              </a:solidFill>
            </a:rPr>
            <a:t>Sub</a:t>
          </a:r>
          <a:r>
            <a:rPr lang="fr-BE" sz="1400" b="1" kern="1200" dirty="0" smtClean="0">
              <a:solidFill>
                <a:schemeClr val="tx2"/>
              </a:solidFill>
            </a:rPr>
            <a:t>-National</a:t>
          </a:r>
          <a:endParaRPr lang="en-US" sz="1400" b="1" kern="1200" dirty="0">
            <a:solidFill>
              <a:schemeClr val="tx2"/>
            </a:solidFill>
          </a:endParaRPr>
        </a:p>
      </dsp:txBody>
      <dsp:txXfrm>
        <a:off x="3767090" y="217884"/>
        <a:ext cx="1218409" cy="653653"/>
      </dsp:txXfrm>
    </dsp:sp>
    <dsp:sp modelId="{B447BAF0-0993-4FA5-A8E3-A23766B8345C}">
      <dsp:nvSpPr>
        <dsp:cNvPr id="0" name=""/>
        <dsp:cNvSpPr/>
      </dsp:nvSpPr>
      <dsp:spPr>
        <a:xfrm>
          <a:off x="2614612" y="871537"/>
          <a:ext cx="3486149" cy="3486149"/>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BE" sz="1600" b="1" kern="1200" dirty="0" smtClean="0">
              <a:solidFill>
                <a:schemeClr val="tx2"/>
              </a:solidFill>
            </a:rPr>
            <a:t>National</a:t>
          </a:r>
          <a:endParaRPr lang="en-US" sz="1600" b="1" kern="1200" dirty="0">
            <a:solidFill>
              <a:schemeClr val="tx2"/>
            </a:solidFill>
          </a:endParaRPr>
        </a:p>
      </dsp:txBody>
      <dsp:txXfrm>
        <a:off x="3748482" y="1080706"/>
        <a:ext cx="1218409" cy="627506"/>
      </dsp:txXfrm>
    </dsp:sp>
    <dsp:sp modelId="{46DA7C76-E9AA-4D44-B86A-41CE805C8FF9}">
      <dsp:nvSpPr>
        <dsp:cNvPr id="0" name=""/>
        <dsp:cNvSpPr/>
      </dsp:nvSpPr>
      <dsp:spPr>
        <a:xfrm>
          <a:off x="3050381" y="1743074"/>
          <a:ext cx="2614612" cy="2614612"/>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BE" sz="1800" b="1" kern="1200" dirty="0" err="1" smtClean="0">
              <a:solidFill>
                <a:schemeClr val="tx2"/>
              </a:solidFill>
            </a:rPr>
            <a:t>Regional</a:t>
          </a:r>
          <a:endParaRPr lang="en-US" sz="1800" b="1" kern="1200" dirty="0">
            <a:solidFill>
              <a:schemeClr val="tx2"/>
            </a:solidFill>
          </a:endParaRPr>
        </a:p>
      </dsp:txBody>
      <dsp:txXfrm>
        <a:off x="3748482" y="1939170"/>
        <a:ext cx="1218409" cy="588287"/>
      </dsp:txXfrm>
    </dsp:sp>
    <dsp:sp modelId="{10395E67-AB1C-4315-84B6-9006F3E9736C}">
      <dsp:nvSpPr>
        <dsp:cNvPr id="0" name=""/>
        <dsp:cNvSpPr/>
      </dsp:nvSpPr>
      <dsp:spPr>
        <a:xfrm>
          <a:off x="3486150" y="2614612"/>
          <a:ext cx="1743074" cy="1743074"/>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BE" sz="2000" b="1" kern="1200" dirty="0" smtClean="0">
              <a:solidFill>
                <a:schemeClr val="tx2"/>
              </a:solidFill>
            </a:rPr>
            <a:t>Global</a:t>
          </a:r>
          <a:endParaRPr lang="en-US" sz="2000" b="1" kern="1200" dirty="0">
            <a:solidFill>
              <a:schemeClr val="tx2"/>
            </a:solidFill>
          </a:endParaRPr>
        </a:p>
      </dsp:txBody>
      <dsp:txXfrm>
        <a:off x="3741417" y="3050380"/>
        <a:ext cx="1232540" cy="87153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0.72308</cdr:x>
      <cdr:y>0.88438</cdr:y>
    </cdr:from>
    <cdr:to>
      <cdr:x>0.97921</cdr:x>
      <cdr:y>0.97333</cdr:y>
    </cdr:to>
    <cdr:sp macro="" textlink="">
      <cdr:nvSpPr>
        <cdr:cNvPr id="2" name="TextBox 2"/>
        <cdr:cNvSpPr txBox="1"/>
      </cdr:nvSpPr>
      <cdr:spPr>
        <a:xfrm xmlns:a="http://schemas.openxmlformats.org/drawingml/2006/main">
          <a:off x="6301903" y="3672408"/>
          <a:ext cx="223224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GB" dirty="0" smtClean="0"/>
            <a:t>Source: CRED</a:t>
          </a:r>
          <a:endParaRPr lang="en-GB"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4A94A92C-5F88-4E1D-AE88-CAF20A9144D0}" type="datetimeFigureOut">
              <a:rPr lang="en-US" smtClean="0"/>
              <a:pPr/>
              <a:t>6/10/2013</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28C5BCE6-27FC-4EA2-9D1F-41DD27CC1326}" type="slidenum">
              <a:rPr lang="en-US" smtClean="0"/>
              <a:pPr/>
              <a:t>‹#›</a:t>
            </a:fld>
            <a:endParaRPr lang="en-US"/>
          </a:p>
        </p:txBody>
      </p:sp>
    </p:spTree>
    <p:extLst>
      <p:ext uri="{BB962C8B-B14F-4D97-AF65-F5344CB8AC3E}">
        <p14:creationId xmlns:p14="http://schemas.microsoft.com/office/powerpoint/2010/main" val="565428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fontAlgn="auto">
              <a:spcBef>
                <a:spcPts val="0"/>
              </a:spcBef>
              <a:spcAft>
                <a:spcPts val="0"/>
              </a:spcAft>
              <a:defRPr sz="1200">
                <a:latin typeface="+mn-lt"/>
                <a:cs typeface="+mn-cs"/>
              </a:defRPr>
            </a:lvl1pPr>
          </a:lstStyle>
          <a:p>
            <a:pPr>
              <a:defRPr/>
            </a:pPr>
            <a:fld id="{F1309AE3-BBF8-4039-BD1A-585E93B255A0}" type="datetimeFigureOut">
              <a:rPr lang="en-US"/>
              <a:pPr>
                <a:defRPr/>
              </a:pPr>
              <a:t>6/10/2013</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fontAlgn="auto">
              <a:spcBef>
                <a:spcPts val="0"/>
              </a:spcBef>
              <a:spcAft>
                <a:spcPts val="0"/>
              </a:spcAft>
              <a:defRPr sz="1200">
                <a:latin typeface="+mn-lt"/>
                <a:cs typeface="+mn-cs"/>
              </a:defRPr>
            </a:lvl1pPr>
          </a:lstStyle>
          <a:p>
            <a:pPr>
              <a:defRPr/>
            </a:pPr>
            <a:fld id="{00EB2251-2A64-4479-B77C-E215822844F2}" type="slidenum">
              <a:rPr lang="en-US"/>
              <a:pPr>
                <a:defRPr/>
              </a:pPr>
              <a:t>‹#›</a:t>
            </a:fld>
            <a:endParaRPr lang="en-US"/>
          </a:p>
        </p:txBody>
      </p:sp>
    </p:spTree>
    <p:extLst>
      <p:ext uri="{BB962C8B-B14F-4D97-AF65-F5344CB8AC3E}">
        <p14:creationId xmlns:p14="http://schemas.microsoft.com/office/powerpoint/2010/main" val="3515296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a:t>
            </a:fld>
            <a:endParaRPr lang="en-US"/>
          </a:p>
        </p:txBody>
      </p:sp>
    </p:spTree>
    <p:extLst>
      <p:ext uri="{BB962C8B-B14F-4D97-AF65-F5344CB8AC3E}">
        <p14:creationId xmlns:p14="http://schemas.microsoft.com/office/powerpoint/2010/main" val="633320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EMDAT uses clear and transparent inclusion criteria which has not changed ever since it began. This means comparability across time and across countries remain constant.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Our ethos is producing quality data, so we do not use real time data.  We triangulate sources.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EMDAT is systematic,  ALL countries members of the UN and all natural disasters are included.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13</a:t>
            </a:fld>
            <a:endParaRPr lang="en-US"/>
          </a:p>
        </p:txBody>
      </p:sp>
    </p:spTree>
    <p:extLst>
      <p:ext uri="{BB962C8B-B14F-4D97-AF65-F5344CB8AC3E}">
        <p14:creationId xmlns:p14="http://schemas.microsoft.com/office/powerpoint/2010/main" val="2020192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Only at the global scale, limited the potential capturing occurrence + impact complexities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14</a:t>
            </a:fld>
            <a:endParaRPr lang="en-US"/>
          </a:p>
        </p:txBody>
      </p:sp>
    </p:spTree>
    <p:extLst>
      <p:ext uri="{BB962C8B-B14F-4D97-AF65-F5344CB8AC3E}">
        <p14:creationId xmlns:p14="http://schemas.microsoft.com/office/powerpoint/2010/main" val="456563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the mercy of other systems of data collection in relation to sources and other databases.  Bad data can lead ineffective management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15</a:t>
            </a:fld>
            <a:endParaRPr lang="en-US"/>
          </a:p>
        </p:txBody>
      </p:sp>
    </p:spTree>
    <p:extLst>
      <p:ext uri="{BB962C8B-B14F-4D97-AF65-F5344CB8AC3E}">
        <p14:creationId xmlns:p14="http://schemas.microsoft.com/office/powerpoint/2010/main" val="1810844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u="none" dirty="0" smtClean="0"/>
              <a:t>The</a:t>
            </a:r>
            <a:r>
              <a:rPr lang="en-US" sz="1200" u="none" baseline="0" dirty="0" smtClean="0"/>
              <a:t> hospital dataset is used for the first three Objectives</a:t>
            </a:r>
            <a:endParaRPr lang="fr-FR"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488BF9-659F-487B-9A7C-9697B0FE5644}"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can be done to improve collection?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Limited to maintain relevancy and avoid data gaps and mistakes, and empty variables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Setting is very important to create and maintain a good disaster database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collaborative research environment, inherently sustainable, is best placed to deliver scientific </a:t>
            </a:r>
            <a:r>
              <a:rPr lang="en-GB" sz="1200" kern="1200" dirty="0" smtClean="0">
                <a:solidFill>
                  <a:schemeClr val="tx1"/>
                </a:solidFill>
                <a:effectLst/>
                <a:latin typeface="+mn-lt"/>
                <a:ea typeface="+mn-ea"/>
                <a:cs typeface="+mn-cs"/>
              </a:rPr>
              <a:t>rigour</a:t>
            </a:r>
            <a:r>
              <a:rPr lang="en-US" sz="1200" kern="1200" dirty="0" smtClean="0">
                <a:solidFill>
                  <a:schemeClr val="tx1"/>
                </a:solidFill>
                <a:effectLst/>
                <a:latin typeface="+mn-lt"/>
                <a:ea typeface="+mn-ea"/>
                <a:cs typeface="+mn-cs"/>
              </a:rPr>
              <a:t> in data collection and analysis</a:t>
            </a:r>
            <a:endParaRPr lang="en-GB"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Sustainability – Research institutions represent stable environments </a:t>
            </a:r>
            <a:r>
              <a:rPr lang="en-GB" sz="1200" kern="1200" dirty="0" smtClean="0">
                <a:solidFill>
                  <a:schemeClr val="tx1"/>
                </a:solidFill>
                <a:effectLst/>
                <a:latin typeface="+mn-lt"/>
                <a:ea typeface="+mn-ea"/>
                <a:cs typeface="+mn-cs"/>
              </a:rPr>
              <a:t>characterised</a:t>
            </a:r>
            <a:r>
              <a:rPr lang="en-US" sz="1200" kern="1200" dirty="0" smtClean="0">
                <a:solidFill>
                  <a:schemeClr val="tx1"/>
                </a:solidFill>
                <a:effectLst/>
                <a:latin typeface="+mn-lt"/>
                <a:ea typeface="+mn-ea"/>
                <a:cs typeface="+mn-cs"/>
              </a:rPr>
              <a:t> by long-term engagement, hosting a ‘captive’ audience of scientists and researchers with sound technical and theoretical knowledge of natural disasters, compared with administrative settings less susceptible to change.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Credibility – Independent scientific research may have higher credibility compared with other sources.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Expertise/Quality</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Researchers and practitioners have experience, skills, technical ability and stake in the quality of statistics they produce.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17</a:t>
            </a:fld>
            <a:endParaRPr lang="en-US"/>
          </a:p>
        </p:txBody>
      </p:sp>
    </p:spTree>
    <p:extLst>
      <p:ext uri="{BB962C8B-B14F-4D97-AF65-F5344CB8AC3E}">
        <p14:creationId xmlns:p14="http://schemas.microsoft.com/office/powerpoint/2010/main" val="4280130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(Nepal Indonesia, Sri Lanka, Vietnam, Philippines and Bangladesh)</a:t>
            </a:r>
          </a:p>
          <a:p>
            <a:r>
              <a:rPr lang="en-GB" sz="1200" kern="1200" dirty="0" smtClean="0">
                <a:solidFill>
                  <a:schemeClr val="tx1"/>
                </a:solidFill>
                <a:effectLst/>
                <a:latin typeface="+mn-lt"/>
                <a:ea typeface="+mn-ea"/>
                <a:cs typeface="+mn-cs"/>
              </a:rPr>
              <a:t>The goal was to strengthen methods, structures and operations, as well as improve visibility, accessibility, interoperability and applicability of disaster databases at national levels</a:t>
            </a:r>
            <a:r>
              <a:rPr lang="en-GB" sz="1200" kern="1200" baseline="0" dirty="0" smtClean="0">
                <a:solidFill>
                  <a:schemeClr val="tx1"/>
                </a:solidFill>
                <a:effectLst/>
                <a:latin typeface="+mn-lt"/>
                <a:ea typeface="+mn-ea"/>
                <a:cs typeface="+mn-cs"/>
              </a:rPr>
              <a:t> in nationally based technical institutes. </a:t>
            </a:r>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18</a:t>
            </a:fld>
            <a:endParaRPr lang="en-US"/>
          </a:p>
        </p:txBody>
      </p:sp>
    </p:spTree>
    <p:extLst>
      <p:ext uri="{BB962C8B-B14F-4D97-AF65-F5344CB8AC3E}">
        <p14:creationId xmlns:p14="http://schemas.microsoft.com/office/powerpoint/2010/main" val="4280130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focusing on the national and sub national level collection, data capture will be enhanced because of greater accessibility and better linkages with local authorities and field partners. For example, hazard risk assessments can become geographically bespoke, increasing relevancy and data precision. </a:t>
            </a:r>
          </a:p>
          <a:p>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Researchers and practitioners have experience, skills, technical ability and stake in the quality of statistics they produce</a:t>
            </a:r>
          </a:p>
          <a:p>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19</a:t>
            </a:fld>
            <a:endParaRPr lang="en-US"/>
          </a:p>
        </p:txBody>
      </p:sp>
    </p:spTree>
    <p:extLst>
      <p:ext uri="{BB962C8B-B14F-4D97-AF65-F5344CB8AC3E}">
        <p14:creationId xmlns:p14="http://schemas.microsoft.com/office/powerpoint/2010/main" val="3434721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ideal…Interoperable system based on </a:t>
            </a:r>
            <a:r>
              <a:rPr lang="en-US" sz="1200" kern="1200" dirty="0" err="1" smtClean="0">
                <a:solidFill>
                  <a:schemeClr val="tx1"/>
                </a:solidFill>
                <a:effectLst/>
                <a:latin typeface="+mn-lt"/>
                <a:ea typeface="+mn-ea"/>
                <a:cs typeface="+mn-cs"/>
              </a:rPr>
              <a:t>standardised</a:t>
            </a:r>
            <a:r>
              <a:rPr lang="en-US" sz="1200" kern="1200" dirty="0" smtClean="0">
                <a:solidFill>
                  <a:schemeClr val="tx1"/>
                </a:solidFill>
                <a:effectLst/>
                <a:latin typeface="+mn-lt"/>
                <a:ea typeface="+mn-ea"/>
                <a:cs typeface="+mn-cs"/>
              </a:rPr>
              <a:t> methods and definitions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invite collaboration and co-operation on this with national </a:t>
            </a:r>
            <a:r>
              <a:rPr lang="en-US" sz="1200" kern="1200" dirty="0" err="1" smtClean="0">
                <a:solidFill>
                  <a:schemeClr val="tx1"/>
                </a:solidFill>
                <a:effectLst/>
                <a:latin typeface="+mn-lt"/>
                <a:ea typeface="+mn-ea"/>
                <a:cs typeface="+mn-cs"/>
              </a:rPr>
              <a:t>meteo</a:t>
            </a:r>
            <a:r>
              <a:rPr lang="en-US" sz="1200" kern="1200" dirty="0" smtClean="0">
                <a:solidFill>
                  <a:schemeClr val="tx1"/>
                </a:solidFill>
                <a:effectLst/>
                <a:latin typeface="+mn-lt"/>
                <a:ea typeface="+mn-ea"/>
                <a:cs typeface="+mn-cs"/>
              </a:rPr>
              <a:t> agencies.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20</a:t>
            </a:fld>
            <a:endParaRPr lang="en-US"/>
          </a:p>
        </p:txBody>
      </p:sp>
    </p:spTree>
    <p:extLst>
      <p:ext uri="{BB962C8B-B14F-4D97-AF65-F5344CB8AC3E}">
        <p14:creationId xmlns:p14="http://schemas.microsoft.com/office/powerpoint/2010/main" val="2000250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21</a:t>
            </a:fld>
            <a:endParaRPr lang="en-US"/>
          </a:p>
        </p:txBody>
      </p:sp>
    </p:spTree>
    <p:extLst>
      <p:ext uri="{BB962C8B-B14F-4D97-AF65-F5344CB8AC3E}">
        <p14:creationId xmlns:p14="http://schemas.microsoft.com/office/powerpoint/2010/main" val="4245412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u="none" dirty="0" smtClean="0"/>
              <a:t>The</a:t>
            </a:r>
            <a:r>
              <a:rPr lang="en-US" sz="1200" u="none" baseline="0" dirty="0" smtClean="0"/>
              <a:t> hospital dataset is used for the first three Objectives</a:t>
            </a:r>
            <a:endParaRPr lang="fr-FR"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488BF9-659F-487B-9A7C-9697B0FE5644}"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The last three decades have seen an increase in both the frequency and destructiveness of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Natural hazards– many reasons why,</a:t>
            </a:r>
            <a:r>
              <a:rPr lang="en-US" sz="1200" kern="1200" baseline="0" dirty="0" smtClean="0">
                <a:solidFill>
                  <a:schemeClr val="tx1"/>
                </a:solidFill>
                <a:effectLst/>
                <a:latin typeface="+mn-lt"/>
                <a:ea typeface="+mn-ea"/>
                <a:cs typeface="+mn-cs"/>
              </a:rPr>
              <a:t> higher exposure to hazard risk, influence of climate change</a:t>
            </a:r>
            <a:r>
              <a:rPr lang="en-US" sz="1200" kern="1200" dirty="0" smtClean="0">
                <a:solidFill>
                  <a:schemeClr val="tx1"/>
                </a:solidFill>
                <a:effectLst/>
                <a:latin typeface="+mn-lt"/>
                <a:ea typeface="+mn-ea"/>
                <a:cs typeface="+mn-cs"/>
              </a:rPr>
              <a:t>– but key to this is the improvements in the reporting of disasters and their impacts.  Very few slip through the radar. </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Need to systematically maintain disaster data collection. Because… without understanding how extreme climate events (use this phrase) has affected people in the past, it is difficult to foresee the future. With no past data, entire model can depend on assumptions only.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Data and statistics is a vital resource underpinning in charge of relief and recovery, wider Disaster Risk Management strategy helping to build disaster resilience.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You cannot effectively manage what you cannot measure.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Key problem: lack of agreement on method, variability in definitions, terminology, sources, etc. …)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Other considerations: time constraints, funding,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2</a:t>
            </a:fld>
            <a:endParaRPr lang="en-US"/>
          </a:p>
        </p:txBody>
      </p:sp>
    </p:spTree>
    <p:extLst>
      <p:ext uri="{BB962C8B-B14F-4D97-AF65-F5344CB8AC3E}">
        <p14:creationId xmlns:p14="http://schemas.microsoft.com/office/powerpoint/2010/main" val="3652897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fr-FR"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488BF9-659F-487B-9A7C-9697B0FE5644}"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24</a:t>
            </a:fld>
            <a:endParaRPr lang="en-US"/>
          </a:p>
        </p:txBody>
      </p:sp>
    </p:spTree>
    <p:extLst>
      <p:ext uri="{BB962C8B-B14F-4D97-AF65-F5344CB8AC3E}">
        <p14:creationId xmlns:p14="http://schemas.microsoft.com/office/powerpoint/2010/main" val="4280130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	Global databases which measure human and economic impacts at country level. </a:t>
            </a:r>
          </a:p>
          <a:p>
            <a:endParaRPr lang="en-GB" dirty="0" smtClean="0"/>
          </a:p>
          <a:p>
            <a:r>
              <a:rPr lang="en-GB" dirty="0" smtClean="0"/>
              <a:t>•	Able to provide infra country information, especially useful where there is variation in impact at the national level. </a:t>
            </a:r>
          </a:p>
          <a:p>
            <a:endParaRPr lang="en-GB" dirty="0" smtClean="0"/>
          </a:p>
          <a:p>
            <a:r>
              <a:rPr lang="en-GB" dirty="0" smtClean="0"/>
              <a:t>•	Hazard specific databases  e.g. USGS would focus on earthquake data. </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3</a:t>
            </a:fld>
            <a:endParaRPr lang="en-US"/>
          </a:p>
        </p:txBody>
      </p:sp>
    </p:spTree>
    <p:extLst>
      <p:ext uri="{BB962C8B-B14F-4D97-AF65-F5344CB8AC3E}">
        <p14:creationId xmlns:p14="http://schemas.microsoft.com/office/powerpoint/2010/main" val="21586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Human impacts change over time over type of disaster. If those are not captured systematically then it is very difficult to convince decision makers on strengthening forecasting and preparedness systems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That is why CRED was established 20 years ago by epidemiologists and medical doctors who were concerned with the need for systematic reporting of the human impacts of natural disasters. It systemically takes data from over 184 countries worldwide, since 1900.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Risk models can be theoretically interesting but can be operationally inaccurate if past empirical data is not considered.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Temporally a rich base to draw upon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Publically available (raw data also available if justification is made why you need it)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4</a:t>
            </a:fld>
            <a:endParaRPr lang="en-US"/>
          </a:p>
        </p:txBody>
      </p:sp>
    </p:spTree>
    <p:extLst>
      <p:ext uri="{BB962C8B-B14F-4D97-AF65-F5344CB8AC3E}">
        <p14:creationId xmlns:p14="http://schemas.microsoft.com/office/powerpoint/2010/main" val="463481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97% are</a:t>
            </a:r>
            <a:r>
              <a:rPr lang="en-GB" baseline="0" dirty="0" smtClean="0"/>
              <a:t> affected by </a:t>
            </a:r>
            <a:r>
              <a:rPr lang="en-GB" baseline="0" dirty="0" err="1" smtClean="0"/>
              <a:t>climo</a:t>
            </a:r>
            <a:r>
              <a:rPr lang="en-GB" baseline="0" dirty="0" smtClean="0"/>
              <a:t>/</a:t>
            </a:r>
            <a:r>
              <a:rPr lang="en-GB" baseline="0" dirty="0" err="1" smtClean="0"/>
              <a:t>metero</a:t>
            </a:r>
            <a:r>
              <a:rPr lang="en-GB" baseline="0" dirty="0" smtClean="0"/>
              <a:t> or hydrological cause. </a:t>
            </a:r>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6</a:t>
            </a:fld>
            <a:endParaRPr lang="en-US"/>
          </a:p>
        </p:txBody>
      </p:sp>
    </p:spTree>
    <p:extLst>
      <p:ext uri="{BB962C8B-B14F-4D97-AF65-F5344CB8AC3E}">
        <p14:creationId xmlns:p14="http://schemas.microsoft.com/office/powerpoint/2010/main" val="1327515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Why this order?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prioritization is not a reflection of the quality or value of the data but the recognition that most reporting sources do not cover all disasters or may have political limitations that could affect the figures.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9</a:t>
            </a:fld>
            <a:endParaRPr lang="en-US"/>
          </a:p>
        </p:txBody>
      </p:sp>
    </p:spTree>
    <p:extLst>
      <p:ext uri="{BB962C8B-B14F-4D97-AF65-F5344CB8AC3E}">
        <p14:creationId xmlns:p14="http://schemas.microsoft.com/office/powerpoint/2010/main" val="857989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10</a:t>
            </a:fld>
            <a:endParaRPr lang="en-US"/>
          </a:p>
        </p:txBody>
      </p:sp>
    </p:spTree>
    <p:extLst>
      <p:ext uri="{BB962C8B-B14F-4D97-AF65-F5344CB8AC3E}">
        <p14:creationId xmlns:p14="http://schemas.microsoft.com/office/powerpoint/2010/main" val="2587798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Impact data can be fluid, so revisions may necessary to accurately reflect complex</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situations</a:t>
            </a:r>
            <a:endParaRPr lang="en-GB" sz="1200" kern="1200" dirty="0" smtClean="0">
              <a:solidFill>
                <a:schemeClr val="tx1"/>
              </a:solidFill>
              <a:effectLst/>
              <a:latin typeface="+mn-lt"/>
              <a:ea typeface="+mn-ea"/>
              <a:cs typeface="+mn-cs"/>
            </a:endParaRPr>
          </a:p>
          <a:p>
            <a:endParaRPr lang="en-GB" dirty="0" smtClean="0"/>
          </a:p>
          <a:p>
            <a:r>
              <a:rPr lang="en-GB" dirty="0" smtClean="0"/>
              <a:t>Need</a:t>
            </a:r>
            <a:r>
              <a:rPr lang="en-GB" baseline="0" dirty="0" smtClean="0"/>
              <a:t> to be attuned to these statistical dynamics to give most accurate picture.  </a:t>
            </a:r>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11</a:t>
            </a:fld>
            <a:endParaRPr lang="en-US"/>
          </a:p>
        </p:txBody>
      </p:sp>
    </p:spTree>
    <p:extLst>
      <p:ext uri="{BB962C8B-B14F-4D97-AF65-F5344CB8AC3E}">
        <p14:creationId xmlns:p14="http://schemas.microsoft.com/office/powerpoint/2010/main" val="634437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EB2251-2A64-4479-B77C-E215822844F2}" type="slidenum">
              <a:rPr lang="en-US" smtClean="0"/>
              <a:pPr>
                <a:defRPr/>
              </a:pPr>
              <a:t>12</a:t>
            </a:fld>
            <a:endParaRPr lang="en-US"/>
          </a:p>
        </p:txBody>
      </p:sp>
    </p:spTree>
    <p:extLst>
      <p:ext uri="{BB962C8B-B14F-4D97-AF65-F5344CB8AC3E}">
        <p14:creationId xmlns:p14="http://schemas.microsoft.com/office/powerpoint/2010/main" val="1624812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ounded Rectangle 3"/>
          <p:cNvSpPr/>
          <p:nvPr userDrawn="1"/>
        </p:nvSpPr>
        <p:spPr>
          <a:xfrm rot="10800000">
            <a:off x="142875" y="6143625"/>
            <a:ext cx="8874125" cy="571500"/>
          </a:xfrm>
          <a:prstGeom prst="roundRect">
            <a:avLst>
              <a:gd name="adj" fmla="val 24814"/>
            </a:avLst>
          </a:prstGeom>
          <a:gradFill flip="none" rotWithShape="1">
            <a:gsLst>
              <a:gs pos="0">
                <a:srgbClr val="91B2D1">
                  <a:shade val="30000"/>
                  <a:satMod val="115000"/>
                </a:srgbClr>
              </a:gs>
              <a:gs pos="50000">
                <a:srgbClr val="91B2D1">
                  <a:shade val="67500"/>
                  <a:satMod val="115000"/>
                </a:srgbClr>
              </a:gs>
              <a:gs pos="100000">
                <a:srgbClr val="91B2D1">
                  <a:shade val="100000"/>
                  <a:satMod val="115000"/>
                </a:srgbClr>
              </a:gs>
            </a:gsLst>
            <a:lin ang="5400000" scaled="1"/>
            <a:tileRect/>
          </a:gradFill>
          <a:ln w="6350">
            <a:solidFill>
              <a:srgbClr val="8CB1C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142875" y="6072188"/>
            <a:ext cx="8929688" cy="214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5"/>
          <p:cNvSpPr/>
          <p:nvPr userDrawn="1"/>
        </p:nvSpPr>
        <p:spPr>
          <a:xfrm>
            <a:off x="142875" y="214313"/>
            <a:ext cx="8874125" cy="1285875"/>
          </a:xfrm>
          <a:prstGeom prst="roundRect">
            <a:avLst>
              <a:gd name="adj" fmla="val 12129"/>
            </a:avLst>
          </a:prstGeom>
          <a:gradFill flip="none" rotWithShape="1">
            <a:gsLst>
              <a:gs pos="0">
                <a:srgbClr val="91B2D1">
                  <a:shade val="30000"/>
                  <a:satMod val="115000"/>
                </a:srgbClr>
              </a:gs>
              <a:gs pos="50000">
                <a:srgbClr val="91B2D1">
                  <a:shade val="67500"/>
                  <a:satMod val="115000"/>
                </a:srgbClr>
              </a:gs>
              <a:gs pos="100000">
                <a:srgbClr val="91B2D1">
                  <a:shade val="100000"/>
                  <a:satMod val="115000"/>
                </a:srgbClr>
              </a:gs>
            </a:gsLst>
            <a:lin ang="5400000" scaled="1"/>
            <a:tileRect/>
          </a:gradFill>
          <a:ln w="6350">
            <a:solidFill>
              <a:srgbClr val="8CB1C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a:off x="142875" y="1357313"/>
            <a:ext cx="8929688" cy="214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7"/>
          <p:cNvSpPr/>
          <p:nvPr userDrawn="1"/>
        </p:nvSpPr>
        <p:spPr>
          <a:xfrm>
            <a:off x="142875" y="214313"/>
            <a:ext cx="8874125" cy="6500812"/>
          </a:xfrm>
          <a:prstGeom prst="roundRect">
            <a:avLst>
              <a:gd name="adj" fmla="val 2129"/>
            </a:avLst>
          </a:prstGeom>
          <a:noFill/>
          <a:ln w="12700">
            <a:solidFill>
              <a:srgbClr val="8CB1C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16" descr="CRED_white_H.png"/>
          <p:cNvPicPr>
            <a:picLocks noChangeAspect="1"/>
          </p:cNvPicPr>
          <p:nvPr userDrawn="1"/>
        </p:nvPicPr>
        <p:blipFill>
          <a:blip r:embed="rId2" cstate="print"/>
          <a:srcRect/>
          <a:stretch>
            <a:fillRect/>
          </a:stretch>
        </p:blipFill>
        <p:spPr bwMode="auto">
          <a:xfrm>
            <a:off x="285750" y="428625"/>
            <a:ext cx="3357563" cy="714375"/>
          </a:xfrm>
          <a:prstGeom prst="rect">
            <a:avLst/>
          </a:prstGeom>
          <a:noFill/>
          <a:ln w="9525">
            <a:noFill/>
            <a:miter lim="800000"/>
            <a:headEnd/>
            <a:tailEnd/>
          </a:ln>
        </p:spPr>
      </p:pic>
      <p:pic>
        <p:nvPicPr>
          <p:cNvPr id="10" name="Picture 17" descr="UCL.png"/>
          <p:cNvPicPr>
            <a:picLocks noChangeAspect="1"/>
          </p:cNvPicPr>
          <p:nvPr userDrawn="1"/>
        </p:nvPicPr>
        <p:blipFill>
          <a:blip r:embed="rId3" cstate="print"/>
          <a:srcRect/>
          <a:stretch>
            <a:fillRect/>
          </a:stretch>
        </p:blipFill>
        <p:spPr bwMode="auto">
          <a:xfrm>
            <a:off x="7135813" y="317500"/>
            <a:ext cx="436562" cy="968375"/>
          </a:xfrm>
          <a:prstGeom prst="rect">
            <a:avLst/>
          </a:prstGeom>
          <a:noFill/>
          <a:ln w="9525">
            <a:noFill/>
            <a:miter lim="800000"/>
            <a:headEnd/>
            <a:tailEnd/>
          </a:ln>
        </p:spPr>
      </p:pic>
      <p:pic>
        <p:nvPicPr>
          <p:cNvPr id="11" name="Picture 18" descr="WHO.png"/>
          <p:cNvPicPr>
            <a:picLocks noChangeAspect="1"/>
          </p:cNvPicPr>
          <p:nvPr userDrawn="1"/>
        </p:nvPicPr>
        <p:blipFill>
          <a:blip r:embed="rId4" cstate="print"/>
          <a:srcRect/>
          <a:stretch>
            <a:fillRect/>
          </a:stretch>
        </p:blipFill>
        <p:spPr bwMode="auto">
          <a:xfrm>
            <a:off x="7888288" y="357188"/>
            <a:ext cx="898525" cy="915987"/>
          </a:xfrm>
          <a:prstGeom prst="rect">
            <a:avLst/>
          </a:prstGeom>
          <a:noFill/>
          <a:ln w="9525">
            <a:noFill/>
            <a:miter lim="800000"/>
            <a:headEnd/>
            <a:tailEnd/>
          </a:ln>
        </p:spPr>
      </p:pic>
      <p:sp>
        <p:nvSpPr>
          <p:cNvPr id="26" name="Text Placeholder 21"/>
          <p:cNvSpPr>
            <a:spLocks noGrp="1"/>
          </p:cNvSpPr>
          <p:nvPr>
            <p:ph idx="1"/>
          </p:nvPr>
        </p:nvSpPr>
        <p:spPr>
          <a:xfrm>
            <a:off x="457200" y="3857629"/>
            <a:ext cx="8229600" cy="857255"/>
          </a:xfrm>
          <a:prstGeom prst="rect">
            <a:avLst/>
          </a:prstGeom>
        </p:spPr>
        <p:txBody>
          <a:bodyPr vert="horz" lIns="91440" tIns="45720" rIns="91440" bIns="45720" rtlCol="0">
            <a:normAutofit/>
          </a:bodyPr>
          <a:lstStyle>
            <a:lvl1pPr algn="ctr">
              <a:defRPr sz="3800">
                <a:solidFill>
                  <a:schemeClr val="tx2">
                    <a:lumMod val="75000"/>
                  </a:schemeClr>
                </a:solidFill>
              </a:defRPr>
            </a:lvl1pPr>
          </a:lstStyle>
          <a:p>
            <a:pPr lvl="0"/>
            <a:r>
              <a:rPr lang="en-US" dirty="0" smtClean="0"/>
              <a:t>Click to edit Author</a:t>
            </a:r>
          </a:p>
        </p:txBody>
      </p:sp>
      <p:sp>
        <p:nvSpPr>
          <p:cNvPr id="28" name="Title 27"/>
          <p:cNvSpPr>
            <a:spLocks noGrp="1"/>
          </p:cNvSpPr>
          <p:nvPr>
            <p:ph type="title"/>
          </p:nvPr>
        </p:nvSpPr>
        <p:spPr>
          <a:xfrm>
            <a:off x="428596" y="2428868"/>
            <a:ext cx="8229600" cy="1143000"/>
          </a:xfrm>
          <a:prstGeom prst="rect">
            <a:avLst/>
          </a:prstGeom>
        </p:spPr>
        <p:txBody>
          <a:bodyPr/>
          <a:lstStyle/>
          <a:p>
            <a:r>
              <a:rPr lang="en-US" smtClean="0"/>
              <a:t>Click to edit Master title style</a:t>
            </a:r>
            <a:endParaRPr lang="en-US"/>
          </a:p>
        </p:txBody>
      </p:sp>
      <p:sp>
        <p:nvSpPr>
          <p:cNvPr id="12" name="Date Placeholder 22"/>
          <p:cNvSpPr>
            <a:spLocks noGrp="1"/>
          </p:cNvSpPr>
          <p:nvPr>
            <p:ph type="dt" sz="half" idx="10"/>
          </p:nvPr>
        </p:nvSpPr>
        <p:spPr>
          <a:xfrm>
            <a:off x="428625" y="6286500"/>
            <a:ext cx="8277225" cy="428625"/>
          </a:xfrm>
          <a:prstGeom prst="rect">
            <a:avLst/>
          </a:prstGeom>
        </p:spPr>
        <p:txBody>
          <a:bodyPr vert="horz" lIns="91440" tIns="45720" rIns="91440" bIns="45720" rtlCol="0" anchor="ctr"/>
          <a:lstStyle>
            <a:lvl1pPr algn="r" fontAlgn="auto">
              <a:spcBef>
                <a:spcPts val="0"/>
              </a:spcBef>
              <a:spcAft>
                <a:spcPts val="0"/>
              </a:spcAft>
              <a:defRPr sz="2000">
                <a:solidFill>
                  <a:schemeClr val="bg1"/>
                </a:solidFill>
                <a:latin typeface="+mn-lt"/>
                <a:cs typeface="+mn-cs"/>
              </a:defRPr>
            </a:lvl1pPr>
          </a:lstStyle>
          <a:p>
            <a:pPr>
              <a:defRPr/>
            </a:pPr>
            <a:r>
              <a:rPr lang="en-GB"/>
              <a:t>21 January, 2010</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282" y="1071546"/>
            <a:ext cx="8715436" cy="78581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4282" y="2071678"/>
            <a:ext cx="8715436" cy="435771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785818"/>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903433"/>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3433"/>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2117" y="1071546"/>
            <a:ext cx="3008313" cy="116205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71546"/>
            <a:ext cx="5111750" cy="54292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85992"/>
            <a:ext cx="3008313" cy="42148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29234"/>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14421"/>
            <a:ext cx="5486400" cy="38417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695972"/>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ounded Rectangle 6"/>
          <p:cNvSpPr/>
          <p:nvPr/>
        </p:nvSpPr>
        <p:spPr>
          <a:xfrm>
            <a:off x="142875" y="142875"/>
            <a:ext cx="8874125" cy="785813"/>
          </a:xfrm>
          <a:prstGeom prst="roundRect">
            <a:avLst>
              <a:gd name="adj" fmla="val 12129"/>
            </a:avLst>
          </a:prstGeom>
          <a:gradFill flip="none" rotWithShape="1">
            <a:gsLst>
              <a:gs pos="0">
                <a:srgbClr val="91B2D1">
                  <a:shade val="30000"/>
                  <a:satMod val="115000"/>
                </a:srgbClr>
              </a:gs>
              <a:gs pos="50000">
                <a:srgbClr val="91B2D1">
                  <a:shade val="67500"/>
                  <a:satMod val="115000"/>
                </a:srgbClr>
              </a:gs>
              <a:gs pos="100000">
                <a:srgbClr val="91B2D1">
                  <a:shade val="100000"/>
                  <a:satMod val="115000"/>
                </a:srgbClr>
              </a:gs>
            </a:gsLst>
            <a:lin ang="5400000" scaled="1"/>
            <a:tileRect/>
          </a:gradFill>
          <a:ln w="6350">
            <a:solidFill>
              <a:srgbClr val="8CB1C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51" name="Picture 7" descr="CRED_white_H.png"/>
          <p:cNvPicPr>
            <a:picLocks noChangeAspect="1"/>
          </p:cNvPicPr>
          <p:nvPr/>
        </p:nvPicPr>
        <p:blipFill>
          <a:blip r:embed="rId9" cstate="print"/>
          <a:srcRect/>
          <a:stretch>
            <a:fillRect/>
          </a:stretch>
        </p:blipFill>
        <p:spPr bwMode="auto">
          <a:xfrm>
            <a:off x="285750" y="285750"/>
            <a:ext cx="2500313" cy="531813"/>
          </a:xfrm>
          <a:prstGeom prst="rect">
            <a:avLst/>
          </a:prstGeom>
          <a:noFill/>
          <a:ln w="9525">
            <a:noFill/>
            <a:miter lim="800000"/>
            <a:headEnd/>
            <a:tailEnd/>
          </a:ln>
        </p:spPr>
      </p:pic>
      <p:pic>
        <p:nvPicPr>
          <p:cNvPr id="2052" name="Picture 8" descr="UCL.png"/>
          <p:cNvPicPr>
            <a:picLocks noChangeAspect="1"/>
          </p:cNvPicPr>
          <p:nvPr/>
        </p:nvPicPr>
        <p:blipFill>
          <a:blip r:embed="rId10" cstate="print"/>
          <a:srcRect/>
          <a:stretch>
            <a:fillRect/>
          </a:stretch>
        </p:blipFill>
        <p:spPr bwMode="auto">
          <a:xfrm>
            <a:off x="7643813" y="214313"/>
            <a:ext cx="307975" cy="682625"/>
          </a:xfrm>
          <a:prstGeom prst="rect">
            <a:avLst/>
          </a:prstGeom>
          <a:noFill/>
          <a:ln w="9525">
            <a:noFill/>
            <a:miter lim="800000"/>
            <a:headEnd/>
            <a:tailEnd/>
          </a:ln>
        </p:spPr>
      </p:pic>
      <p:pic>
        <p:nvPicPr>
          <p:cNvPr id="2053" name="Picture 9" descr="WHO.png"/>
          <p:cNvPicPr>
            <a:picLocks noChangeAspect="1"/>
          </p:cNvPicPr>
          <p:nvPr/>
        </p:nvPicPr>
        <p:blipFill>
          <a:blip r:embed="rId11" cstate="print"/>
          <a:srcRect/>
          <a:stretch>
            <a:fillRect/>
          </a:stretch>
        </p:blipFill>
        <p:spPr bwMode="auto">
          <a:xfrm>
            <a:off x="8153400" y="214313"/>
            <a:ext cx="633413" cy="646112"/>
          </a:xfrm>
          <a:prstGeom prst="rect">
            <a:avLst/>
          </a:prstGeom>
          <a:noFill/>
          <a:ln w="9525">
            <a:noFill/>
            <a:miter lim="800000"/>
            <a:headEnd/>
            <a:tailEnd/>
          </a:ln>
        </p:spPr>
      </p:pic>
      <p:sp>
        <p:nvSpPr>
          <p:cNvPr id="11" name="Rounded Rectangle 10"/>
          <p:cNvSpPr/>
          <p:nvPr/>
        </p:nvSpPr>
        <p:spPr>
          <a:xfrm rot="10800000">
            <a:off x="142875" y="6572250"/>
            <a:ext cx="8874125" cy="142875"/>
          </a:xfrm>
          <a:prstGeom prst="roundRect">
            <a:avLst>
              <a:gd name="adj" fmla="val 24814"/>
            </a:avLst>
          </a:prstGeom>
          <a:gradFill flip="none" rotWithShape="1">
            <a:gsLst>
              <a:gs pos="0">
                <a:srgbClr val="91B2D1">
                  <a:shade val="30000"/>
                  <a:satMod val="115000"/>
                </a:srgbClr>
              </a:gs>
              <a:gs pos="50000">
                <a:srgbClr val="91B2D1">
                  <a:shade val="67500"/>
                  <a:satMod val="115000"/>
                </a:srgbClr>
              </a:gs>
              <a:gs pos="100000">
                <a:srgbClr val="91B2D1">
                  <a:shade val="100000"/>
                  <a:satMod val="115000"/>
                </a:srgbClr>
              </a:gs>
            </a:gsLst>
            <a:lin ang="5400000" scaled="1"/>
            <a:tileRect/>
          </a:gradFill>
          <a:ln w="6350">
            <a:solidFill>
              <a:srgbClr val="8CB1C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2" r:id="rId1"/>
    <p:sldLayoutId id="2147483686" r:id="rId2"/>
    <p:sldLayoutId id="2147483687" r:id="rId3"/>
    <p:sldLayoutId id="2147483688" r:id="rId4"/>
    <p:sldLayoutId id="2147483689" r:id="rId5"/>
    <p:sldLayoutId id="2147483690" r:id="rId6"/>
    <p:sldLayoutId id="2147483691" r:id="rId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ce.mclean@uclouvain.b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red.be/sites/default/files/WP272.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Laurence.mclean@uclouvain.b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4509120"/>
            <a:ext cx="5486400" cy="566738"/>
          </a:xfrm>
        </p:spPr>
        <p:txBody>
          <a:bodyPr/>
          <a:lstStyle/>
          <a:p>
            <a:r>
              <a:rPr lang="fr-BE" sz="2400" dirty="0" smtClean="0"/>
              <a:t>Laurence </a:t>
            </a:r>
            <a:r>
              <a:rPr lang="fr-BE" sz="2400" dirty="0" err="1" smtClean="0"/>
              <a:t>McLean</a:t>
            </a:r>
            <a:endParaRPr lang="en-US" sz="2400" dirty="0"/>
          </a:p>
        </p:txBody>
      </p:sp>
      <p:sp>
        <p:nvSpPr>
          <p:cNvPr id="6" name="Text Placeholder 5"/>
          <p:cNvSpPr>
            <a:spLocks noGrp="1"/>
          </p:cNvSpPr>
          <p:nvPr>
            <p:ph type="body" sz="half" idx="2"/>
          </p:nvPr>
        </p:nvSpPr>
        <p:spPr>
          <a:xfrm>
            <a:off x="741784" y="5146762"/>
            <a:ext cx="5486400" cy="1162558"/>
          </a:xfrm>
        </p:spPr>
        <p:txBody>
          <a:bodyPr/>
          <a:lstStyle/>
          <a:p>
            <a:r>
              <a:rPr lang="fr-BE" sz="1600" b="1" dirty="0" smtClean="0"/>
              <a:t>Centre for Research on the Epidemiology of Disasters – CRED</a:t>
            </a:r>
          </a:p>
          <a:p>
            <a:r>
              <a:rPr lang="fr-BE" sz="1600" b="1" dirty="0" smtClean="0"/>
              <a:t>Université Catholique de Louvain, Brussels, </a:t>
            </a:r>
            <a:r>
              <a:rPr lang="fr-BE" sz="1600" b="1" dirty="0" err="1" smtClean="0"/>
              <a:t>Belgium</a:t>
            </a:r>
            <a:endParaRPr lang="fr-BE" sz="1600" b="1" dirty="0" smtClean="0"/>
          </a:p>
          <a:p>
            <a:r>
              <a:rPr lang="fr-BE" sz="1600" b="1" dirty="0" smtClean="0">
                <a:hlinkClick r:id="rId3"/>
              </a:rPr>
              <a:t>Laurence.mclean@uclouvain.be</a:t>
            </a:r>
            <a:r>
              <a:rPr lang="fr-BE" sz="1600" b="1" dirty="0" smtClean="0"/>
              <a:t> </a:t>
            </a:r>
          </a:p>
          <a:p>
            <a:r>
              <a:rPr lang="fr-BE" sz="1600" b="1" dirty="0" smtClean="0"/>
              <a:t>www.cred.be</a:t>
            </a:r>
            <a:endParaRPr lang="en-US" sz="1600" b="1" dirty="0"/>
          </a:p>
        </p:txBody>
      </p:sp>
      <p:sp>
        <p:nvSpPr>
          <p:cNvPr id="5" name="TextBox 4"/>
          <p:cNvSpPr txBox="1"/>
          <p:nvPr/>
        </p:nvSpPr>
        <p:spPr>
          <a:xfrm>
            <a:off x="1043608" y="1340768"/>
            <a:ext cx="6336704" cy="2923877"/>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sz="2800" b="1" dirty="0" smtClean="0">
                <a:latin typeface="+mn-lt"/>
              </a:rPr>
              <a:t>First </a:t>
            </a:r>
            <a:r>
              <a:rPr lang="en-GB" sz="2800" b="1" dirty="0" smtClean="0">
                <a:latin typeface="+mn-lt"/>
              </a:rPr>
              <a:t>Technical</a:t>
            </a:r>
            <a:r>
              <a:rPr lang="fr-BE" sz="2800" b="1" dirty="0" smtClean="0">
                <a:latin typeface="+mn-lt"/>
              </a:rPr>
              <a:t> Workshop on Standards for </a:t>
            </a:r>
            <a:r>
              <a:rPr lang="fr-BE" sz="2800" b="1" dirty="0" err="1" smtClean="0">
                <a:latin typeface="+mn-lt"/>
              </a:rPr>
              <a:t>Hazard</a:t>
            </a:r>
            <a:r>
              <a:rPr lang="fr-BE" sz="2800" b="1" dirty="0" smtClean="0">
                <a:latin typeface="+mn-lt"/>
              </a:rPr>
              <a:t> Monitoring, Data, </a:t>
            </a:r>
            <a:r>
              <a:rPr lang="fr-BE" sz="2800" b="1" dirty="0" err="1" smtClean="0">
                <a:latin typeface="+mn-lt"/>
              </a:rPr>
              <a:t>Metadata</a:t>
            </a:r>
            <a:r>
              <a:rPr lang="fr-BE" sz="2800" b="1" dirty="0" smtClean="0">
                <a:latin typeface="+mn-lt"/>
              </a:rPr>
              <a:t> and </a:t>
            </a:r>
            <a:r>
              <a:rPr lang="fr-BE" sz="2800" b="1" dirty="0" err="1" smtClean="0">
                <a:latin typeface="+mn-lt"/>
              </a:rPr>
              <a:t>Analysis</a:t>
            </a:r>
            <a:r>
              <a:rPr lang="fr-BE" sz="2800" b="1" dirty="0" smtClean="0">
                <a:latin typeface="+mn-lt"/>
              </a:rPr>
              <a:t> to Support </a:t>
            </a:r>
            <a:r>
              <a:rPr lang="fr-BE" sz="2800" b="1" dirty="0" err="1" smtClean="0">
                <a:latin typeface="+mn-lt"/>
              </a:rPr>
              <a:t>Risk</a:t>
            </a:r>
            <a:r>
              <a:rPr lang="fr-BE" sz="2800" b="1" dirty="0" smtClean="0">
                <a:latin typeface="+mn-lt"/>
              </a:rPr>
              <a:t> </a:t>
            </a:r>
            <a:r>
              <a:rPr lang="fr-BE" sz="2800" b="1" dirty="0" err="1" smtClean="0">
                <a:latin typeface="+mn-lt"/>
              </a:rPr>
              <a:t>Assessment</a:t>
            </a:r>
            <a:endParaRPr lang="fr-BE" sz="2800" b="1" dirty="0" smtClean="0">
              <a:latin typeface="+mn-lt"/>
            </a:endParaRPr>
          </a:p>
          <a:p>
            <a:endParaRPr lang="fr-BE" sz="2000" b="1" dirty="0"/>
          </a:p>
          <a:p>
            <a:endParaRPr lang="fr-BE" sz="2000" b="1" dirty="0"/>
          </a:p>
          <a:p>
            <a:r>
              <a:rPr lang="fr-BE" sz="2000" b="1" dirty="0" smtClean="0">
                <a:latin typeface="+mn-lt"/>
              </a:rPr>
              <a:t>10- 14 </a:t>
            </a:r>
            <a:r>
              <a:rPr lang="fr-BE" sz="2000" b="1" dirty="0" err="1" smtClean="0">
                <a:latin typeface="+mn-lt"/>
              </a:rPr>
              <a:t>June</a:t>
            </a:r>
            <a:r>
              <a:rPr lang="fr-BE" sz="2000" b="1" dirty="0" smtClean="0">
                <a:latin typeface="+mn-lt"/>
              </a:rPr>
              <a:t> 2013</a:t>
            </a:r>
          </a:p>
          <a:p>
            <a:endParaRPr lang="fr-BE" sz="2000" b="1" dirty="0"/>
          </a:p>
          <a:p>
            <a:r>
              <a:rPr lang="fr-BE" sz="2000" b="1" dirty="0" smtClean="0">
                <a:latin typeface="+mn-lt"/>
              </a:rPr>
              <a:t>WMO, Geneva</a:t>
            </a:r>
            <a:endParaRPr lang="en-US" sz="2000" b="1" dirty="0">
              <a:latin typeface="+mn-lt"/>
            </a:endParaRPr>
          </a:p>
        </p:txBody>
      </p:sp>
      <p:pic>
        <p:nvPicPr>
          <p:cNvPr id="2050" name="Picture 4" descr="usaid"/>
          <p:cNvPicPr>
            <a:picLocks noChangeAspect="1" noChangeArrowheads="1"/>
          </p:cNvPicPr>
          <p:nvPr/>
        </p:nvPicPr>
        <p:blipFill>
          <a:blip r:embed="rId4" cstate="print"/>
          <a:srcRect/>
          <a:stretch>
            <a:fillRect/>
          </a:stretch>
        </p:blipFill>
        <p:spPr bwMode="auto">
          <a:xfrm>
            <a:off x="6228184" y="5877272"/>
            <a:ext cx="2489268" cy="555204"/>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Classification of Natural </a:t>
            </a:r>
            <a:r>
              <a:rPr lang="fr-BE" b="1" dirty="0" err="1"/>
              <a:t>D</a:t>
            </a:r>
            <a:r>
              <a:rPr lang="fr-BE" b="1" dirty="0" err="1" smtClean="0"/>
              <a:t>isasters</a:t>
            </a:r>
            <a:r>
              <a:rPr lang="fr-BE" b="1" dirty="0" smtClean="0"/>
              <a:t>*</a:t>
            </a:r>
            <a:endParaRPr lang="en-US" b="1" dirty="0"/>
          </a:p>
        </p:txBody>
      </p:sp>
      <p:sp>
        <p:nvSpPr>
          <p:cNvPr id="3" name="Content Placeholder 2"/>
          <p:cNvSpPr>
            <a:spLocks noGrp="1"/>
          </p:cNvSpPr>
          <p:nvPr>
            <p:ph idx="1"/>
          </p:nvPr>
        </p:nvSpPr>
        <p:spPr/>
        <p:txBody>
          <a:bodyPr/>
          <a:lstStyle/>
          <a:p>
            <a:r>
              <a:rPr lang="en-GB" sz="2000" b="1" dirty="0" smtClean="0"/>
              <a:t>Biological </a:t>
            </a:r>
            <a:r>
              <a:rPr lang="en-GB" sz="2000" b="1" dirty="0"/>
              <a:t>disasters</a:t>
            </a:r>
            <a:r>
              <a:rPr lang="en-GB" sz="2000" dirty="0"/>
              <a:t> : Insect infestations, epidemics and animal </a:t>
            </a:r>
            <a:r>
              <a:rPr lang="en-GB" sz="2000" dirty="0" smtClean="0"/>
              <a:t>attacks;</a:t>
            </a:r>
            <a:endParaRPr lang="en-US" sz="2000" dirty="0"/>
          </a:p>
          <a:p>
            <a:pPr lvl="0"/>
            <a:r>
              <a:rPr lang="en-GB" sz="2000" b="1" dirty="0"/>
              <a:t>Geophysical disasters</a:t>
            </a:r>
            <a:r>
              <a:rPr lang="en-GB" sz="2000" dirty="0"/>
              <a:t> : Earthquakes and tsunamis, volcanic eruptions, dry mass movements (avalanches, landslides, </a:t>
            </a:r>
            <a:r>
              <a:rPr lang="en-GB" sz="2000" dirty="0" err="1"/>
              <a:t>rockfalls</a:t>
            </a:r>
            <a:r>
              <a:rPr lang="en-GB" sz="2000" dirty="0"/>
              <a:t> and  </a:t>
            </a:r>
            <a:r>
              <a:rPr lang="en-GB" sz="2000" dirty="0" err="1"/>
              <a:t>subsidences</a:t>
            </a:r>
            <a:r>
              <a:rPr lang="en-GB" sz="2000" dirty="0"/>
              <a:t> of geophysical origin)</a:t>
            </a:r>
            <a:endParaRPr lang="en-US" sz="2000" dirty="0"/>
          </a:p>
          <a:p>
            <a:pPr lvl="0"/>
            <a:r>
              <a:rPr lang="en-GB" sz="2000" b="1" dirty="0"/>
              <a:t>Climatological disasters</a:t>
            </a:r>
            <a:r>
              <a:rPr lang="en-GB" sz="2000" dirty="0"/>
              <a:t> : Droughts (with associated food insecurities), extreme temperatures and wildfires;</a:t>
            </a:r>
            <a:endParaRPr lang="en-US" sz="2000" dirty="0"/>
          </a:p>
          <a:p>
            <a:pPr lvl="0"/>
            <a:r>
              <a:rPr lang="en-GB" sz="2000" b="1" dirty="0"/>
              <a:t>Hydrological disasters</a:t>
            </a:r>
            <a:r>
              <a:rPr lang="en-GB" sz="2000" dirty="0"/>
              <a:t> : Floods (including waves and surges), wet mass movements (avalanches, landslides, </a:t>
            </a:r>
            <a:r>
              <a:rPr lang="en-GB" sz="2000" dirty="0" err="1"/>
              <a:t>rockfalls</a:t>
            </a:r>
            <a:r>
              <a:rPr lang="en-GB" sz="2000" dirty="0"/>
              <a:t> and  </a:t>
            </a:r>
            <a:r>
              <a:rPr lang="en-GB" sz="2000" dirty="0" err="1"/>
              <a:t>subsidences</a:t>
            </a:r>
            <a:r>
              <a:rPr lang="en-GB" sz="2000" dirty="0"/>
              <a:t> of hydrological origin);</a:t>
            </a:r>
            <a:endParaRPr lang="en-US" sz="2000" dirty="0"/>
          </a:p>
          <a:p>
            <a:pPr lvl="0"/>
            <a:r>
              <a:rPr lang="en-GB" sz="2000" b="1" dirty="0"/>
              <a:t>Meteorological disasters</a:t>
            </a:r>
            <a:r>
              <a:rPr lang="en-GB" sz="2000" dirty="0"/>
              <a:t> : Storms (divided into 9 sub-categories). </a:t>
            </a:r>
            <a:endParaRPr lang="en-GB" sz="2000" dirty="0" smtClean="0"/>
          </a:p>
          <a:p>
            <a:pPr lvl="0"/>
            <a:endParaRPr lang="en-US" sz="2000" dirty="0"/>
          </a:p>
          <a:p>
            <a:pPr marL="0" indent="0">
              <a:buNone/>
            </a:pPr>
            <a:r>
              <a:rPr lang="fr-BE" sz="1600" b="1" i="1" dirty="0" smtClean="0"/>
              <a:t>*</a:t>
            </a:r>
            <a:r>
              <a:rPr lang="en-US" sz="1100" i="1" dirty="0"/>
              <a:t>BELOW R., WIRTZ A., GUHA-SAPIR D. (2009).  </a:t>
            </a:r>
            <a:r>
              <a:rPr lang="en-GB" sz="1100" i="1" dirty="0"/>
              <a:t>Disaster Category Classification and Peril Terminology for Operational Purposes, CRED: Brussels; </a:t>
            </a:r>
            <a:r>
              <a:rPr lang="en-GB" sz="1100" i="1" dirty="0" err="1"/>
              <a:t>MunichRe</a:t>
            </a:r>
            <a:r>
              <a:rPr lang="en-GB" sz="1100" i="1" dirty="0"/>
              <a:t>: </a:t>
            </a:r>
            <a:r>
              <a:rPr lang="en-GB" sz="1100" i="1" dirty="0" err="1"/>
              <a:t>Münich</a:t>
            </a:r>
            <a:r>
              <a:rPr lang="en-GB" sz="1100" i="1" dirty="0"/>
              <a:t> </a:t>
            </a:r>
            <a:endParaRPr lang="en-US" sz="1100" i="1" dirty="0"/>
          </a:p>
          <a:p>
            <a:endParaRPr lang="fr-BE" sz="2800" b="1" dirty="0" smtClean="0"/>
          </a:p>
          <a:p>
            <a:pPr>
              <a:buFont typeface="Arial" pitchFamily="34" charset="0"/>
              <a:buChar char="•"/>
            </a:pPr>
            <a:endParaRPr lang="fr-BE" b="1" dirty="0" smtClean="0"/>
          </a:p>
        </p:txBody>
      </p:sp>
    </p:spTree>
    <p:extLst>
      <p:ext uri="{BB962C8B-B14F-4D97-AF65-F5344CB8AC3E}">
        <p14:creationId xmlns:p14="http://schemas.microsoft.com/office/powerpoint/2010/main" val="1106242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EM-DAT/INDICATORS*</a:t>
            </a:r>
            <a:endParaRPr lang="en-US" b="1" dirty="0"/>
          </a:p>
        </p:txBody>
      </p:sp>
      <p:sp>
        <p:nvSpPr>
          <p:cNvPr id="3" name="Content Placeholder 2"/>
          <p:cNvSpPr>
            <a:spLocks noGrp="1"/>
          </p:cNvSpPr>
          <p:nvPr>
            <p:ph idx="1"/>
          </p:nvPr>
        </p:nvSpPr>
        <p:spPr>
          <a:xfrm>
            <a:off x="179512" y="1916832"/>
            <a:ext cx="8715436" cy="4357718"/>
          </a:xfrm>
        </p:spPr>
        <p:txBody>
          <a:bodyPr/>
          <a:lstStyle/>
          <a:p>
            <a:r>
              <a:rPr lang="fr-BE" sz="2400" b="1" dirty="0" err="1" smtClean="0"/>
              <a:t>Human</a:t>
            </a:r>
            <a:r>
              <a:rPr lang="fr-BE" sz="2400" b="1" dirty="0" smtClean="0"/>
              <a:t> </a:t>
            </a:r>
            <a:r>
              <a:rPr lang="fr-BE" sz="2400" b="1" dirty="0" err="1" smtClean="0"/>
              <a:t>indicators</a:t>
            </a:r>
            <a:endParaRPr lang="fr-BE" sz="2400" b="1" dirty="0" smtClean="0"/>
          </a:p>
          <a:p>
            <a:pPr lvl="1"/>
            <a:r>
              <a:rPr lang="fr-BE" sz="2000" b="1" dirty="0" err="1" smtClean="0"/>
              <a:t>Deaths</a:t>
            </a:r>
            <a:r>
              <a:rPr lang="fr-BE" sz="2000" b="1" dirty="0" smtClean="0"/>
              <a:t> : </a:t>
            </a:r>
            <a:r>
              <a:rPr lang="en-US" sz="2000" dirty="0"/>
              <a:t>Persons confirmed as dead and persons missing and presumed dead (official figures when available</a:t>
            </a:r>
            <a:r>
              <a:rPr lang="en-US" sz="2000" dirty="0" smtClean="0"/>
              <a:t>)</a:t>
            </a:r>
            <a:endParaRPr lang="fr-BE" sz="2000" b="1" dirty="0" smtClean="0"/>
          </a:p>
          <a:p>
            <a:pPr lvl="1"/>
            <a:r>
              <a:rPr lang="fr-BE" sz="2000" b="1" dirty="0" err="1"/>
              <a:t>A</a:t>
            </a:r>
            <a:r>
              <a:rPr lang="fr-BE" sz="2000" b="1" dirty="0" err="1" smtClean="0"/>
              <a:t>ffected</a:t>
            </a:r>
            <a:r>
              <a:rPr lang="fr-BE" sz="2000" b="1" dirty="0" smtClean="0"/>
              <a:t>: </a:t>
            </a:r>
            <a:r>
              <a:rPr lang="en-US" sz="2000" dirty="0"/>
              <a:t>People requiring immediate assistance during a period of emergency; it can also include displaced or evacuated </a:t>
            </a:r>
            <a:r>
              <a:rPr lang="en-US" sz="2000" dirty="0" smtClean="0"/>
              <a:t>people</a:t>
            </a:r>
          </a:p>
          <a:p>
            <a:pPr lvl="1"/>
            <a:r>
              <a:rPr lang="fr-BE" sz="2000" b="1" dirty="0" err="1" smtClean="0"/>
              <a:t>Injured</a:t>
            </a:r>
            <a:r>
              <a:rPr lang="fr-BE" sz="2000" b="1" dirty="0" smtClean="0"/>
              <a:t>: </a:t>
            </a:r>
            <a:r>
              <a:rPr lang="en-US" sz="2000" dirty="0"/>
              <a:t>People suffering from physical injuries, trauma or an illness requiring medical treatment as a direct result of a disaster</a:t>
            </a:r>
            <a:r>
              <a:rPr lang="en-US" sz="2000" dirty="0" smtClean="0"/>
              <a:t>.</a:t>
            </a:r>
            <a:endParaRPr lang="fr-BE" sz="2000" b="1" dirty="0"/>
          </a:p>
          <a:p>
            <a:pPr lvl="1"/>
            <a:r>
              <a:rPr lang="fr-BE" sz="2000" b="1" dirty="0" err="1" smtClean="0"/>
              <a:t>Homeless</a:t>
            </a:r>
            <a:r>
              <a:rPr lang="fr-BE" sz="2000" b="1" dirty="0" smtClean="0"/>
              <a:t>: </a:t>
            </a:r>
            <a:r>
              <a:rPr lang="en-US" sz="2000" dirty="0"/>
              <a:t>People needing immediate assistance for shelter</a:t>
            </a:r>
            <a:r>
              <a:rPr lang="en-US" sz="2000" dirty="0" smtClean="0"/>
              <a:t>.</a:t>
            </a:r>
          </a:p>
          <a:p>
            <a:pPr lvl="1"/>
            <a:r>
              <a:rPr lang="fr-BE" sz="2000" b="1" dirty="0" smtClean="0"/>
              <a:t>Total </a:t>
            </a:r>
            <a:r>
              <a:rPr lang="fr-BE" sz="2000" b="1" dirty="0" err="1" smtClean="0"/>
              <a:t>affected</a:t>
            </a:r>
            <a:r>
              <a:rPr lang="fr-BE" sz="2000" b="1" dirty="0" smtClean="0"/>
              <a:t>: </a:t>
            </a:r>
            <a:r>
              <a:rPr lang="en-US" sz="2000" dirty="0" smtClean="0"/>
              <a:t>Sum </a:t>
            </a:r>
            <a:r>
              <a:rPr lang="en-US" sz="2000" dirty="0"/>
              <a:t>of injured, homeless, and affected</a:t>
            </a:r>
            <a:r>
              <a:rPr lang="en-US" sz="2000" dirty="0" smtClean="0"/>
              <a:t>.</a:t>
            </a:r>
            <a:endParaRPr lang="fr-BE" sz="2000" b="1" dirty="0" smtClean="0"/>
          </a:p>
          <a:p>
            <a:pPr lvl="1"/>
            <a:endParaRPr lang="fr-BE" sz="1800" b="1" dirty="0" smtClean="0"/>
          </a:p>
          <a:p>
            <a:pPr lvl="1"/>
            <a:endParaRPr lang="fr-BE" sz="1800" b="1" dirty="0" smtClean="0"/>
          </a:p>
          <a:p>
            <a:pPr marL="457200" lvl="1" indent="0">
              <a:buNone/>
            </a:pPr>
            <a:r>
              <a:rPr lang="fr-BE" sz="1200" b="1" i="1" dirty="0" smtClean="0"/>
              <a:t>* CRED </a:t>
            </a:r>
            <a:r>
              <a:rPr lang="fr-BE" sz="1200" b="1" i="1" dirty="0" err="1" smtClean="0"/>
              <a:t>currently</a:t>
            </a:r>
            <a:r>
              <a:rPr lang="fr-BE" sz="1200" b="1" i="1" dirty="0" smtClean="0"/>
              <a:t> </a:t>
            </a:r>
            <a:r>
              <a:rPr lang="fr-BE" sz="1200" b="1" i="1" dirty="0" err="1" smtClean="0"/>
              <a:t>working</a:t>
            </a:r>
            <a:r>
              <a:rPr lang="fr-BE" sz="1200" b="1" i="1" dirty="0" smtClean="0"/>
              <a:t> on the </a:t>
            </a:r>
            <a:r>
              <a:rPr lang="fr-BE" sz="1200" b="1" i="1" dirty="0" err="1" smtClean="0"/>
              <a:t>harmonization</a:t>
            </a:r>
            <a:r>
              <a:rPr lang="fr-BE" sz="1200" b="1" i="1" dirty="0" smtClean="0"/>
              <a:t> of </a:t>
            </a:r>
            <a:r>
              <a:rPr lang="fr-BE" sz="1200" b="1" i="1" dirty="0" err="1" smtClean="0"/>
              <a:t>human</a:t>
            </a:r>
            <a:r>
              <a:rPr lang="fr-BE" sz="1200" b="1" i="1" dirty="0" smtClean="0"/>
              <a:t> and </a:t>
            </a:r>
            <a:r>
              <a:rPr lang="fr-BE" sz="1200" b="1" i="1" dirty="0" err="1" smtClean="0"/>
              <a:t>economic</a:t>
            </a:r>
            <a:r>
              <a:rPr lang="fr-BE" sz="1200" b="1" i="1" dirty="0" smtClean="0"/>
              <a:t> </a:t>
            </a:r>
            <a:r>
              <a:rPr lang="fr-BE" sz="1200" b="1" i="1" dirty="0" err="1" smtClean="0"/>
              <a:t>indicators</a:t>
            </a:r>
            <a:r>
              <a:rPr lang="fr-BE" sz="1200" b="1" i="1" dirty="0" smtClean="0"/>
              <a:t> (in collaboration </a:t>
            </a:r>
            <a:r>
              <a:rPr lang="fr-BE" sz="1200" b="1" i="1" dirty="0" err="1" smtClean="0"/>
              <a:t>with</a:t>
            </a:r>
            <a:r>
              <a:rPr lang="fr-BE" sz="1200" b="1" i="1" dirty="0" smtClean="0"/>
              <a:t> </a:t>
            </a:r>
            <a:r>
              <a:rPr lang="fr-BE" sz="1200" b="1" i="1" dirty="0" err="1" smtClean="0"/>
              <a:t>MünichRe</a:t>
            </a:r>
            <a:r>
              <a:rPr lang="fr-BE" sz="1200" b="1" i="1" dirty="0" smtClean="0"/>
              <a:t> </a:t>
            </a:r>
            <a:r>
              <a:rPr lang="fr-BE" sz="1200" b="1" i="1" dirty="0"/>
              <a:t>,</a:t>
            </a:r>
            <a:r>
              <a:rPr lang="fr-BE" sz="1200" b="1" i="1" dirty="0" err="1" smtClean="0"/>
              <a:t>SwissRe</a:t>
            </a:r>
            <a:r>
              <a:rPr lang="fr-BE" sz="1200" b="1" i="1" dirty="0" smtClean="0"/>
              <a:t>, UNDP, …)</a:t>
            </a:r>
          </a:p>
          <a:p>
            <a:pPr lvl="1"/>
            <a:endParaRPr lang="fr-BE" sz="2000" b="1" dirty="0" smtClean="0"/>
          </a:p>
          <a:p>
            <a:pPr lvl="1"/>
            <a:endParaRPr lang="en-US" sz="2000" b="1" dirty="0"/>
          </a:p>
        </p:txBody>
      </p:sp>
    </p:spTree>
    <p:extLst>
      <p:ext uri="{BB962C8B-B14F-4D97-AF65-F5344CB8AC3E}">
        <p14:creationId xmlns:p14="http://schemas.microsoft.com/office/powerpoint/2010/main" val="3700941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EM-DAT/INDICATORS*</a:t>
            </a:r>
            <a:endParaRPr lang="en-US" b="1" dirty="0"/>
          </a:p>
        </p:txBody>
      </p:sp>
      <p:sp>
        <p:nvSpPr>
          <p:cNvPr id="3" name="Content Placeholder 2"/>
          <p:cNvSpPr>
            <a:spLocks noGrp="1"/>
          </p:cNvSpPr>
          <p:nvPr>
            <p:ph idx="1"/>
          </p:nvPr>
        </p:nvSpPr>
        <p:spPr>
          <a:xfrm>
            <a:off x="179512" y="1844824"/>
            <a:ext cx="8715436" cy="4357718"/>
          </a:xfrm>
        </p:spPr>
        <p:txBody>
          <a:bodyPr/>
          <a:lstStyle/>
          <a:p>
            <a:r>
              <a:rPr lang="fr-BE" sz="2400" b="1" dirty="0" err="1" smtClean="0"/>
              <a:t>Economic</a:t>
            </a:r>
            <a:r>
              <a:rPr lang="fr-BE" sz="2400" b="1" dirty="0" smtClean="0"/>
              <a:t> impact</a:t>
            </a:r>
          </a:p>
          <a:p>
            <a:endParaRPr lang="fr-BE" sz="2400" b="1" dirty="0" smtClean="0"/>
          </a:p>
          <a:p>
            <a:pPr lvl="1"/>
            <a:r>
              <a:rPr lang="fr-BE" dirty="0" smtClean="0"/>
              <a:t>Direct </a:t>
            </a:r>
            <a:r>
              <a:rPr lang="fr-BE" dirty="0" err="1" smtClean="0"/>
              <a:t>economic</a:t>
            </a:r>
            <a:r>
              <a:rPr lang="fr-BE" dirty="0" smtClean="0"/>
              <a:t> </a:t>
            </a:r>
            <a:r>
              <a:rPr lang="fr-BE" dirty="0" err="1" smtClean="0"/>
              <a:t>losses</a:t>
            </a:r>
            <a:r>
              <a:rPr lang="fr-BE" dirty="0" smtClean="0"/>
              <a:t>: </a:t>
            </a:r>
            <a:r>
              <a:rPr lang="fr-BE" dirty="0" err="1" smtClean="0"/>
              <a:t>Given</a:t>
            </a:r>
            <a:r>
              <a:rPr lang="fr-BE" dirty="0" smtClean="0"/>
              <a:t> by </a:t>
            </a:r>
            <a:r>
              <a:rPr lang="fr-BE" dirty="0" err="1" smtClean="0"/>
              <a:t>sector</a:t>
            </a:r>
            <a:r>
              <a:rPr lang="fr-BE" dirty="0" smtClean="0"/>
              <a:t> (</a:t>
            </a:r>
            <a:r>
              <a:rPr lang="fr-BE" dirty="0" err="1" smtClean="0"/>
              <a:t>when</a:t>
            </a:r>
            <a:r>
              <a:rPr lang="fr-BE" dirty="0" smtClean="0"/>
              <a:t> </a:t>
            </a:r>
            <a:r>
              <a:rPr lang="fr-BE" dirty="0" err="1" smtClean="0"/>
              <a:t>available</a:t>
            </a:r>
            <a:r>
              <a:rPr lang="fr-BE" dirty="0" smtClean="0"/>
              <a:t>) and </a:t>
            </a:r>
            <a:r>
              <a:rPr lang="fr-BE" dirty="0" err="1" smtClean="0"/>
              <a:t>expressed</a:t>
            </a:r>
            <a:r>
              <a:rPr lang="fr-BE" dirty="0" smtClean="0"/>
              <a:t> in US$ (</a:t>
            </a:r>
            <a:r>
              <a:rPr lang="fr-BE" dirty="0" err="1" smtClean="0"/>
              <a:t>at</a:t>
            </a:r>
            <a:r>
              <a:rPr lang="fr-BE" dirty="0" smtClean="0"/>
              <a:t> the time the </a:t>
            </a:r>
            <a:r>
              <a:rPr lang="fr-BE" dirty="0" err="1" smtClean="0"/>
              <a:t>disaster</a:t>
            </a:r>
            <a:r>
              <a:rPr lang="fr-BE" dirty="0" smtClean="0"/>
              <a:t> </a:t>
            </a:r>
            <a:r>
              <a:rPr lang="fr-BE" dirty="0" err="1" smtClean="0"/>
              <a:t>happens</a:t>
            </a:r>
            <a:r>
              <a:rPr lang="fr-BE" dirty="0" smtClean="0"/>
              <a:t>)</a:t>
            </a:r>
          </a:p>
          <a:p>
            <a:pPr lvl="1"/>
            <a:r>
              <a:rPr lang="fr-BE" dirty="0" err="1" smtClean="0"/>
              <a:t>Insured</a:t>
            </a:r>
            <a:r>
              <a:rPr lang="fr-BE" dirty="0" smtClean="0"/>
              <a:t> </a:t>
            </a:r>
            <a:r>
              <a:rPr lang="fr-BE" dirty="0" err="1" smtClean="0"/>
              <a:t>losses</a:t>
            </a:r>
            <a:r>
              <a:rPr lang="fr-BE" dirty="0" smtClean="0"/>
              <a:t> and reconstruction </a:t>
            </a:r>
            <a:r>
              <a:rPr lang="fr-BE" dirty="0" err="1" smtClean="0"/>
              <a:t>cost</a:t>
            </a:r>
            <a:endParaRPr lang="fr-BE" dirty="0" smtClean="0"/>
          </a:p>
          <a:p>
            <a:pPr lvl="1"/>
            <a:endParaRPr lang="fr-BE" sz="2000" b="1" dirty="0"/>
          </a:p>
          <a:p>
            <a:pPr lvl="1"/>
            <a:endParaRPr lang="fr-BE" sz="2000" b="1" dirty="0" smtClean="0"/>
          </a:p>
          <a:p>
            <a:pPr marL="457200" lvl="1" indent="0">
              <a:buNone/>
            </a:pPr>
            <a:endParaRPr lang="fr-BE" sz="2000" b="1" dirty="0" smtClean="0"/>
          </a:p>
          <a:p>
            <a:pPr lvl="1"/>
            <a:endParaRPr lang="fr-BE" sz="2000" b="1" dirty="0" smtClean="0"/>
          </a:p>
          <a:p>
            <a:pPr marL="457200" lvl="1" indent="0">
              <a:buNone/>
            </a:pPr>
            <a:endParaRPr lang="fr-BE" sz="2000" b="1" dirty="0" smtClean="0"/>
          </a:p>
          <a:p>
            <a:pPr marL="457200" lvl="1" indent="0">
              <a:buNone/>
            </a:pPr>
            <a:r>
              <a:rPr lang="fr-BE" sz="1200" b="1" i="1" dirty="0" smtClean="0"/>
              <a:t>* </a:t>
            </a:r>
            <a:r>
              <a:rPr lang="fr-BE" sz="1200" b="1" i="1" dirty="0"/>
              <a:t>CRED </a:t>
            </a:r>
            <a:r>
              <a:rPr lang="fr-BE" sz="1200" b="1" i="1" dirty="0" err="1"/>
              <a:t>currently</a:t>
            </a:r>
            <a:r>
              <a:rPr lang="fr-BE" sz="1200" b="1" i="1" dirty="0"/>
              <a:t> </a:t>
            </a:r>
            <a:r>
              <a:rPr lang="fr-BE" sz="1200" b="1" i="1" dirty="0" err="1"/>
              <a:t>working</a:t>
            </a:r>
            <a:r>
              <a:rPr lang="fr-BE" sz="1200" b="1" i="1" dirty="0"/>
              <a:t> on the </a:t>
            </a:r>
            <a:r>
              <a:rPr lang="fr-BE" sz="1200" b="1" i="1" dirty="0" err="1"/>
              <a:t>harmonization</a:t>
            </a:r>
            <a:r>
              <a:rPr lang="fr-BE" sz="1200" b="1" i="1" dirty="0"/>
              <a:t> of </a:t>
            </a:r>
            <a:r>
              <a:rPr lang="fr-BE" sz="1200" b="1" i="1" dirty="0" err="1"/>
              <a:t>human</a:t>
            </a:r>
            <a:r>
              <a:rPr lang="fr-BE" sz="1200" b="1" i="1" dirty="0"/>
              <a:t> and </a:t>
            </a:r>
            <a:r>
              <a:rPr lang="fr-BE" sz="1200" b="1" i="1" dirty="0" err="1"/>
              <a:t>economic</a:t>
            </a:r>
            <a:r>
              <a:rPr lang="fr-BE" sz="1200" b="1" i="1" dirty="0"/>
              <a:t> </a:t>
            </a:r>
            <a:r>
              <a:rPr lang="fr-BE" sz="1200" b="1" i="1" dirty="0" err="1"/>
              <a:t>indicators</a:t>
            </a:r>
            <a:r>
              <a:rPr lang="fr-BE" sz="1200" b="1" i="1" dirty="0"/>
              <a:t> (in collaboration </a:t>
            </a:r>
            <a:r>
              <a:rPr lang="fr-BE" sz="1200" b="1" i="1" dirty="0" err="1"/>
              <a:t>with</a:t>
            </a:r>
            <a:r>
              <a:rPr lang="fr-BE" sz="1200" b="1" i="1" dirty="0"/>
              <a:t> </a:t>
            </a:r>
            <a:r>
              <a:rPr lang="fr-BE" sz="1200" b="1" i="1" dirty="0" err="1"/>
              <a:t>MünichRe</a:t>
            </a:r>
            <a:r>
              <a:rPr lang="fr-BE" sz="1200" b="1" i="1" dirty="0"/>
              <a:t> ,</a:t>
            </a:r>
            <a:r>
              <a:rPr lang="fr-BE" sz="1200" b="1" i="1" dirty="0" err="1"/>
              <a:t>SwissRe</a:t>
            </a:r>
            <a:r>
              <a:rPr lang="fr-BE" sz="1200" b="1" i="1" dirty="0"/>
              <a:t>, UNDP, …)</a:t>
            </a:r>
          </a:p>
          <a:p>
            <a:pPr lvl="1"/>
            <a:endParaRPr lang="fr-BE" sz="2000" b="1" dirty="0" smtClean="0"/>
          </a:p>
          <a:p>
            <a:pPr lvl="1"/>
            <a:endParaRPr lang="en-US" sz="2000" b="1" dirty="0"/>
          </a:p>
        </p:txBody>
      </p:sp>
    </p:spTree>
    <p:extLst>
      <p:ext uri="{BB962C8B-B14F-4D97-AF65-F5344CB8AC3E}">
        <p14:creationId xmlns:p14="http://schemas.microsoft.com/office/powerpoint/2010/main" val="1482906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EMDAT </a:t>
            </a:r>
            <a:r>
              <a:rPr lang="fr-BE" b="1" dirty="0" err="1" smtClean="0"/>
              <a:t>CREDibility</a:t>
            </a:r>
            <a:endParaRPr lang="en-US" b="1" dirty="0"/>
          </a:p>
        </p:txBody>
      </p:sp>
      <p:sp>
        <p:nvSpPr>
          <p:cNvPr id="3" name="Content Placeholder 2"/>
          <p:cNvSpPr>
            <a:spLocks noGrp="1"/>
          </p:cNvSpPr>
          <p:nvPr>
            <p:ph sz="half" idx="1"/>
          </p:nvPr>
        </p:nvSpPr>
        <p:spPr>
          <a:xfrm>
            <a:off x="457200" y="1903433"/>
            <a:ext cx="3754760" cy="3109743"/>
          </a:xfrm>
        </p:spPr>
        <p:txBody>
          <a:bodyPr/>
          <a:lstStyle/>
          <a:p>
            <a:r>
              <a:rPr lang="fr-BE" sz="2400" b="1" dirty="0" smtClean="0"/>
              <a:t>Over 20 </a:t>
            </a:r>
            <a:r>
              <a:rPr lang="fr-BE" sz="2400" b="1" dirty="0" err="1" smtClean="0"/>
              <a:t>years</a:t>
            </a:r>
            <a:r>
              <a:rPr lang="fr-BE" sz="2400" b="1" dirty="0" smtClean="0"/>
              <a:t> </a:t>
            </a:r>
            <a:r>
              <a:rPr lang="fr-BE" sz="2400" b="1" dirty="0" err="1" smtClean="0"/>
              <a:t>experience</a:t>
            </a:r>
            <a:r>
              <a:rPr lang="fr-BE" sz="2400" b="1" dirty="0" smtClean="0"/>
              <a:t> in data collection and management</a:t>
            </a:r>
          </a:p>
          <a:p>
            <a:endParaRPr lang="fr-BE" sz="2400" b="1" dirty="0" smtClean="0"/>
          </a:p>
          <a:p>
            <a:r>
              <a:rPr lang="fr-BE" sz="2400" b="1" dirty="0" err="1" smtClean="0"/>
              <a:t>Transparency</a:t>
            </a:r>
            <a:r>
              <a:rPr lang="fr-BE" sz="2400" b="1" dirty="0" smtClean="0"/>
              <a:t> </a:t>
            </a:r>
            <a:r>
              <a:rPr lang="fr-BE" sz="2400" b="1" dirty="0"/>
              <a:t>and automatisation (</a:t>
            </a:r>
            <a:r>
              <a:rPr lang="fr-BE" sz="2400" b="1" dirty="0" smtClean="0"/>
              <a:t>data </a:t>
            </a:r>
            <a:r>
              <a:rPr lang="fr-BE" sz="2400" b="1" dirty="0"/>
              <a:t>entry and </a:t>
            </a:r>
            <a:r>
              <a:rPr lang="fr-BE" sz="2400" b="1" dirty="0" err="1" smtClean="0"/>
              <a:t>ouput</a:t>
            </a:r>
            <a:r>
              <a:rPr lang="fr-BE" sz="2400" b="1" dirty="0" smtClean="0"/>
              <a:t>)</a:t>
            </a:r>
          </a:p>
          <a:p>
            <a:endParaRPr lang="fr-BE" sz="2400" b="1" dirty="0" smtClean="0"/>
          </a:p>
          <a:p>
            <a:pPr marL="0" indent="0" algn="ctr">
              <a:buNone/>
            </a:pPr>
            <a:r>
              <a:rPr lang="fr-BE" sz="2400" b="1" dirty="0" smtClean="0"/>
              <a:t>                                  </a:t>
            </a:r>
          </a:p>
          <a:p>
            <a:pPr marL="0" indent="0" algn="ctr">
              <a:buNone/>
            </a:pPr>
            <a:r>
              <a:rPr lang="fr-BE" sz="2400" b="1" dirty="0" smtClean="0"/>
              <a:t> </a:t>
            </a:r>
          </a:p>
          <a:p>
            <a:endParaRPr lang="fr-BE" sz="2400" b="1" dirty="0" smtClean="0"/>
          </a:p>
        </p:txBody>
      </p:sp>
      <p:sp>
        <p:nvSpPr>
          <p:cNvPr id="4" name="Content Placeholder 3"/>
          <p:cNvSpPr>
            <a:spLocks noGrp="1"/>
          </p:cNvSpPr>
          <p:nvPr>
            <p:ph sz="half" idx="2"/>
          </p:nvPr>
        </p:nvSpPr>
        <p:spPr>
          <a:xfrm>
            <a:off x="4644008" y="1772816"/>
            <a:ext cx="4038600" cy="4525963"/>
          </a:xfrm>
        </p:spPr>
        <p:txBody>
          <a:bodyPr/>
          <a:lstStyle/>
          <a:p>
            <a:r>
              <a:rPr lang="fr-BE" b="1" dirty="0"/>
              <a:t>Consistent </a:t>
            </a:r>
            <a:r>
              <a:rPr lang="fr-BE" b="1" dirty="0" err="1"/>
              <a:t>methodology</a:t>
            </a:r>
            <a:r>
              <a:rPr lang="fr-BE" b="1" dirty="0"/>
              <a:t>, </a:t>
            </a:r>
            <a:r>
              <a:rPr lang="fr-BE" b="1" dirty="0" err="1"/>
              <a:t>Rules</a:t>
            </a:r>
            <a:r>
              <a:rPr lang="fr-BE" b="1" dirty="0"/>
              <a:t> and </a:t>
            </a:r>
            <a:r>
              <a:rPr lang="fr-BE" b="1" dirty="0" err="1"/>
              <a:t>definition</a:t>
            </a:r>
            <a:endParaRPr lang="fr-BE" b="1" dirty="0"/>
          </a:p>
          <a:p>
            <a:endParaRPr lang="fr-BE" b="1" dirty="0" smtClean="0"/>
          </a:p>
          <a:p>
            <a:r>
              <a:rPr lang="fr-BE" b="1" dirty="0" smtClean="0"/>
              <a:t>Validation </a:t>
            </a:r>
            <a:r>
              <a:rPr lang="fr-BE" b="1" dirty="0" err="1"/>
              <a:t>methods</a:t>
            </a:r>
            <a:r>
              <a:rPr lang="fr-BE" b="1" dirty="0"/>
              <a:t> and </a:t>
            </a:r>
            <a:r>
              <a:rPr lang="fr-BE" b="1" dirty="0" err="1"/>
              <a:t>tools</a:t>
            </a:r>
            <a:endParaRPr lang="fr-BE" b="1" dirty="0"/>
          </a:p>
          <a:p>
            <a:pPr marL="0" indent="0">
              <a:buNone/>
            </a:pPr>
            <a:endParaRPr lang="fr-BE" b="1" dirty="0"/>
          </a:p>
          <a:p>
            <a:endParaRPr lang="fr-BE" b="1" dirty="0" smtClean="0"/>
          </a:p>
          <a:p>
            <a:endParaRPr lang="fr-BE" b="1" dirty="0"/>
          </a:p>
          <a:p>
            <a:endParaRPr lang="fr-BE" b="1" dirty="0"/>
          </a:p>
          <a:p>
            <a:endParaRPr lang="fr-BE" b="1" dirty="0"/>
          </a:p>
          <a:p>
            <a:endParaRPr lang="en-US" b="1" dirty="0"/>
          </a:p>
          <a:p>
            <a:endParaRPr lang="en-GB" dirty="0"/>
          </a:p>
        </p:txBody>
      </p:sp>
      <p:sp>
        <p:nvSpPr>
          <p:cNvPr id="10" name="Oval 9"/>
          <p:cNvSpPr/>
          <p:nvPr/>
        </p:nvSpPr>
        <p:spPr>
          <a:xfrm>
            <a:off x="2627784" y="4653136"/>
            <a:ext cx="388843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fr-BE" sz="2400" b="1" dirty="0"/>
              <a:t>The </a:t>
            </a:r>
            <a:r>
              <a:rPr lang="fr-BE" sz="2400" b="1" dirty="0" err="1"/>
              <a:t>result</a:t>
            </a:r>
            <a:r>
              <a:rPr lang="fr-BE" sz="2400" b="1" dirty="0"/>
              <a:t>: data </a:t>
            </a:r>
            <a:r>
              <a:rPr lang="fr-BE" sz="2400" b="1" dirty="0" err="1"/>
              <a:t>is</a:t>
            </a:r>
            <a:r>
              <a:rPr lang="fr-BE" sz="2400" b="1" dirty="0"/>
              <a:t> </a:t>
            </a:r>
          </a:p>
          <a:p>
            <a:pPr marL="0" indent="0" algn="ctr">
              <a:buNone/>
            </a:pPr>
            <a:r>
              <a:rPr lang="fr-BE" sz="2400" b="1" dirty="0"/>
              <a:t>   </a:t>
            </a:r>
            <a:r>
              <a:rPr lang="fr-BE" sz="2400" b="1" dirty="0" smtClean="0"/>
              <a:t>comparable over </a:t>
            </a:r>
            <a:r>
              <a:rPr lang="fr-BE" sz="2400" b="1" dirty="0"/>
              <a:t>time </a:t>
            </a:r>
            <a:r>
              <a:rPr lang="fr-BE" sz="2400" b="1" dirty="0" smtClean="0"/>
              <a:t>and </a:t>
            </a:r>
            <a:r>
              <a:rPr lang="fr-BE" sz="2400" b="1" dirty="0" err="1" smtClean="0"/>
              <a:t>space</a:t>
            </a:r>
            <a:endParaRPr lang="fr-BE" sz="2400" b="1" dirty="0"/>
          </a:p>
          <a:p>
            <a:pPr algn="ctr"/>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WEAKNESSES OF EM-DAT</a:t>
            </a:r>
            <a:endParaRPr lang="en-US" b="1" dirty="0"/>
          </a:p>
        </p:txBody>
      </p:sp>
      <p:sp>
        <p:nvSpPr>
          <p:cNvPr id="3" name="Content Placeholder 2"/>
          <p:cNvSpPr>
            <a:spLocks noGrp="1"/>
          </p:cNvSpPr>
          <p:nvPr>
            <p:ph idx="1"/>
          </p:nvPr>
        </p:nvSpPr>
        <p:spPr/>
        <p:txBody>
          <a:bodyPr/>
          <a:lstStyle/>
          <a:p>
            <a:r>
              <a:rPr lang="fr-BE" sz="2800" b="1" dirty="0" smtClean="0"/>
              <a:t>Global </a:t>
            </a:r>
            <a:r>
              <a:rPr lang="fr-BE" sz="2800" b="1" dirty="0" err="1" smtClean="0"/>
              <a:t>database</a:t>
            </a:r>
            <a:endParaRPr lang="fr-BE" sz="2800" b="1" dirty="0" smtClean="0"/>
          </a:p>
          <a:p>
            <a:endParaRPr lang="fr-BE" sz="2800" b="1" dirty="0" smtClean="0"/>
          </a:p>
          <a:p>
            <a:r>
              <a:rPr lang="fr-BE" sz="2800" b="1" dirty="0" smtClean="0"/>
              <a:t>Limited </a:t>
            </a:r>
            <a:r>
              <a:rPr lang="fr-BE" sz="2800" b="1" dirty="0" err="1" smtClean="0"/>
              <a:t>potential</a:t>
            </a:r>
            <a:r>
              <a:rPr lang="fr-BE" sz="2800" b="1" dirty="0" smtClean="0"/>
              <a:t> for </a:t>
            </a:r>
            <a:r>
              <a:rPr lang="fr-BE" sz="2800" b="1" dirty="0" err="1" smtClean="0"/>
              <a:t>analysis</a:t>
            </a:r>
            <a:r>
              <a:rPr lang="fr-BE" sz="2800" b="1" dirty="0" smtClean="0"/>
              <a:t> of </a:t>
            </a:r>
            <a:r>
              <a:rPr lang="fr-BE" sz="2800" b="1" dirty="0" err="1" smtClean="0"/>
              <a:t>disaster</a:t>
            </a:r>
            <a:r>
              <a:rPr lang="fr-BE" sz="2800" b="1" dirty="0" smtClean="0"/>
              <a:t> occurrence and impact on </a:t>
            </a:r>
            <a:r>
              <a:rPr lang="fr-BE" sz="2800" b="1" dirty="0" err="1" smtClean="0"/>
              <a:t>smaller</a:t>
            </a:r>
            <a:r>
              <a:rPr lang="fr-BE" sz="2800" b="1" dirty="0" smtClean="0"/>
              <a:t>, intra-country spatial </a:t>
            </a:r>
            <a:r>
              <a:rPr lang="fr-BE" sz="2800" b="1" dirty="0" err="1" smtClean="0"/>
              <a:t>scale</a:t>
            </a:r>
            <a:r>
              <a:rPr lang="fr-BE" sz="2800" b="1" dirty="0" smtClean="0"/>
              <a:t>. </a:t>
            </a:r>
          </a:p>
          <a:p>
            <a:pPr marL="0" indent="0">
              <a:buNone/>
            </a:pPr>
            <a:endParaRPr lang="fr-BE" sz="2800" b="1" dirty="0"/>
          </a:p>
          <a:p>
            <a:r>
              <a:rPr lang="fr-BE" sz="2800" b="1" dirty="0" smtClean="0"/>
              <a:t>Public usage of EM-DAT </a:t>
            </a:r>
            <a:r>
              <a:rPr lang="fr-BE" sz="2800" b="1" dirty="0" err="1" smtClean="0"/>
              <a:t>may</a:t>
            </a:r>
            <a:r>
              <a:rPr lang="fr-BE" sz="2800" b="1" dirty="0" smtClean="0"/>
              <a:t> lead to </a:t>
            </a:r>
            <a:r>
              <a:rPr lang="fr-BE" sz="2800" b="1" dirty="0" err="1" smtClean="0"/>
              <a:t>inappropriate</a:t>
            </a:r>
            <a:r>
              <a:rPr lang="fr-BE" sz="2800" b="1" dirty="0" smtClean="0"/>
              <a:t> use</a:t>
            </a:r>
            <a:endParaRPr lang="en-US"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err="1" smtClean="0"/>
              <a:t>What</a:t>
            </a:r>
            <a:r>
              <a:rPr lang="fr-BE" b="1" dirty="0" smtClean="0"/>
              <a:t> </a:t>
            </a:r>
            <a:r>
              <a:rPr lang="fr-BE" b="1" dirty="0" err="1" smtClean="0"/>
              <a:t>is</a:t>
            </a:r>
            <a:r>
              <a:rPr lang="fr-BE" b="1" dirty="0" smtClean="0"/>
              <a:t> the challenge? </a:t>
            </a:r>
            <a:endParaRPr lang="en-US" b="1" dirty="0"/>
          </a:p>
        </p:txBody>
      </p:sp>
      <p:sp>
        <p:nvSpPr>
          <p:cNvPr id="3" name="Content Placeholder 2"/>
          <p:cNvSpPr>
            <a:spLocks noGrp="1"/>
          </p:cNvSpPr>
          <p:nvPr>
            <p:ph idx="1"/>
          </p:nvPr>
        </p:nvSpPr>
        <p:spPr/>
        <p:txBody>
          <a:bodyPr/>
          <a:lstStyle/>
          <a:p>
            <a:r>
              <a:rPr lang="fr-BE" sz="2800" b="1" dirty="0" err="1" smtClean="0"/>
              <a:t>Lack</a:t>
            </a:r>
            <a:r>
              <a:rPr lang="fr-BE" sz="2800" b="1" dirty="0" smtClean="0"/>
              <a:t> of </a:t>
            </a:r>
            <a:r>
              <a:rPr lang="fr-BE" sz="2800" b="1" dirty="0" err="1" smtClean="0"/>
              <a:t>clear</a:t>
            </a:r>
            <a:r>
              <a:rPr lang="fr-BE" sz="2800" b="1" dirty="0" smtClean="0"/>
              <a:t> </a:t>
            </a:r>
            <a:r>
              <a:rPr lang="fr-BE" sz="2800" b="1" dirty="0" err="1" smtClean="0"/>
              <a:t>standardised</a:t>
            </a:r>
            <a:r>
              <a:rPr lang="fr-BE" sz="2800" b="1" dirty="0" smtClean="0"/>
              <a:t> collection </a:t>
            </a:r>
            <a:r>
              <a:rPr lang="fr-BE" sz="2800" b="1" dirty="0" err="1" smtClean="0"/>
              <a:t>methodologies</a:t>
            </a:r>
            <a:r>
              <a:rPr lang="fr-BE" sz="2800" b="1" dirty="0" smtClean="0"/>
              <a:t> and </a:t>
            </a:r>
            <a:r>
              <a:rPr lang="fr-BE" sz="2800" b="1" dirty="0" err="1" smtClean="0"/>
              <a:t>definitions</a:t>
            </a:r>
            <a:r>
              <a:rPr lang="fr-BE" sz="2800" b="1" dirty="0" smtClean="0"/>
              <a:t>. </a:t>
            </a:r>
            <a:endParaRPr lang="fr-BE" sz="2800" b="1" dirty="0"/>
          </a:p>
          <a:p>
            <a:r>
              <a:rPr lang="fr-BE" sz="2800" b="1" dirty="0" err="1" smtClean="0"/>
              <a:t>Inconsistencies</a:t>
            </a:r>
            <a:r>
              <a:rPr lang="fr-BE" sz="2800" b="1" dirty="0" smtClean="0"/>
              <a:t>, data gaps, </a:t>
            </a:r>
            <a:r>
              <a:rPr lang="fr-BE" sz="2800" b="1" dirty="0" err="1" smtClean="0"/>
              <a:t>poor</a:t>
            </a:r>
            <a:r>
              <a:rPr lang="fr-BE" sz="2800" b="1" dirty="0" smtClean="0"/>
              <a:t> inter-</a:t>
            </a:r>
            <a:r>
              <a:rPr lang="fr-BE" sz="2800" b="1" dirty="0" err="1" smtClean="0"/>
              <a:t>operability</a:t>
            </a:r>
            <a:r>
              <a:rPr lang="fr-BE" sz="2800" b="1" dirty="0"/>
              <a:t> </a:t>
            </a:r>
            <a:r>
              <a:rPr lang="fr-BE" sz="2800" b="1" dirty="0" smtClean="0"/>
              <a:t>etc. </a:t>
            </a:r>
          </a:p>
          <a:p>
            <a:pPr algn="ctr">
              <a:buNone/>
            </a:pPr>
            <a:endParaRPr lang="fr-BE" sz="2800" b="1" dirty="0" smtClean="0"/>
          </a:p>
          <a:p>
            <a:pPr algn="ctr">
              <a:buNone/>
            </a:pPr>
            <a:r>
              <a:rPr lang="fr-BE" sz="2800" b="1" dirty="0" smtClean="0"/>
              <a:t>	 </a:t>
            </a:r>
          </a:p>
          <a:p>
            <a:pPr algn="ctr">
              <a:buNone/>
            </a:pPr>
            <a:r>
              <a:rPr lang="fr-BE" sz="2800" b="1" dirty="0" smtClean="0"/>
              <a:t>    Confusion in </a:t>
            </a:r>
            <a:r>
              <a:rPr lang="fr-BE" sz="2800" b="1" dirty="0" err="1" smtClean="0"/>
              <a:t>evaluating</a:t>
            </a:r>
            <a:r>
              <a:rPr lang="fr-BE" sz="2800" b="1" dirty="0" smtClean="0"/>
              <a:t> </a:t>
            </a:r>
            <a:r>
              <a:rPr lang="fr-BE" sz="2800" b="1" dirty="0" err="1" smtClean="0"/>
              <a:t>disaster</a:t>
            </a:r>
            <a:r>
              <a:rPr lang="fr-BE" sz="2800" b="1" dirty="0" smtClean="0"/>
              <a:t> situations and causes obstacles for </a:t>
            </a:r>
            <a:r>
              <a:rPr lang="fr-BE" sz="2800" b="1" dirty="0" err="1" smtClean="0"/>
              <a:t>disaster</a:t>
            </a:r>
            <a:r>
              <a:rPr lang="fr-BE" sz="2800" b="1" dirty="0" smtClean="0"/>
              <a:t> </a:t>
            </a:r>
            <a:r>
              <a:rPr lang="fr-BE" sz="2800" b="1" dirty="0" err="1" smtClean="0"/>
              <a:t>prevention</a:t>
            </a:r>
            <a:r>
              <a:rPr lang="fr-BE" sz="2800" b="1" dirty="0" smtClean="0"/>
              <a:t> and </a:t>
            </a:r>
            <a:r>
              <a:rPr lang="fr-BE" sz="2800" b="1" dirty="0" err="1" smtClean="0"/>
              <a:t>preparedness</a:t>
            </a:r>
            <a:r>
              <a:rPr lang="fr-BE" sz="2800" b="1" dirty="0" smtClean="0"/>
              <a:t>. </a:t>
            </a:r>
          </a:p>
          <a:p>
            <a:pPr algn="ctr">
              <a:buNone/>
            </a:pPr>
            <a:endParaRPr lang="fr-BE" b="1" dirty="0" smtClean="0"/>
          </a:p>
          <a:p>
            <a:pPr algn="ctr">
              <a:buNone/>
            </a:pPr>
            <a:endParaRPr lang="fr-BE" b="1" dirty="0" smtClean="0"/>
          </a:p>
          <a:p>
            <a:pPr algn="ctr">
              <a:buNone/>
            </a:pPr>
            <a:endParaRPr lang="fr-BE" b="1" dirty="0" smtClean="0"/>
          </a:p>
          <a:p>
            <a:endParaRPr lang="en-US" b="1" dirty="0"/>
          </a:p>
        </p:txBody>
      </p:sp>
      <p:sp>
        <p:nvSpPr>
          <p:cNvPr id="5" name="Striped Right Arrow 4"/>
          <p:cNvSpPr/>
          <p:nvPr/>
        </p:nvSpPr>
        <p:spPr>
          <a:xfrm>
            <a:off x="172067" y="4633712"/>
            <a:ext cx="530773" cy="41262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179512" y="1412777"/>
            <a:ext cx="8820150" cy="576064"/>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600" b="1" dirty="0" smtClean="0"/>
              <a:t/>
            </a:r>
            <a:br>
              <a:rPr lang="en-US" sz="2600" b="1" dirty="0" smtClean="0"/>
            </a:br>
            <a:r>
              <a:rPr lang="en-US" sz="2600" b="1" dirty="0" smtClean="0"/>
              <a:t/>
            </a:r>
            <a:br>
              <a:rPr lang="en-US" sz="2600" b="1" dirty="0" smtClean="0"/>
            </a:br>
            <a:r>
              <a:rPr lang="en-US" sz="2600" dirty="0" smtClean="0"/>
              <a:t> </a:t>
            </a:r>
            <a:br>
              <a:rPr lang="en-US" sz="2600" dirty="0" smtClean="0"/>
            </a:br>
            <a:endParaRPr lang="en-US" sz="2600" dirty="0" smtClean="0"/>
          </a:p>
        </p:txBody>
      </p:sp>
      <p:sp>
        <p:nvSpPr>
          <p:cNvPr id="3" name="Title 1"/>
          <p:cNvSpPr txBox="1">
            <a:spLocks/>
          </p:cNvSpPr>
          <p:nvPr/>
        </p:nvSpPr>
        <p:spPr bwMode="auto">
          <a:xfrm>
            <a:off x="179512" y="1988840"/>
            <a:ext cx="8820150" cy="424847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en-US" sz="1800" u="sng" dirty="0" smtClean="0"/>
          </a:p>
          <a:p>
            <a:pPr eaLnBrk="1" hangingPunct="1"/>
            <a:endParaRPr lang="fr-BE" sz="3600" b="1" dirty="0" smtClean="0"/>
          </a:p>
          <a:p>
            <a:pPr eaLnBrk="1" hangingPunct="1"/>
            <a:r>
              <a:rPr lang="fr-BE" sz="3600" b="1" dirty="0" err="1" smtClean="0"/>
              <a:t>Quality</a:t>
            </a:r>
            <a:r>
              <a:rPr lang="fr-BE" sz="3600" b="1" dirty="0" smtClean="0"/>
              <a:t> of </a:t>
            </a:r>
            <a:r>
              <a:rPr lang="fr-BE" sz="3600" b="1" dirty="0" err="1" smtClean="0"/>
              <a:t>Disaster</a:t>
            </a:r>
            <a:r>
              <a:rPr lang="fr-BE" sz="3600" b="1" dirty="0" smtClean="0"/>
              <a:t> </a:t>
            </a:r>
            <a:r>
              <a:rPr lang="fr-BE" sz="3600" b="1" dirty="0" err="1" smtClean="0"/>
              <a:t>Databases</a:t>
            </a:r>
            <a:r>
              <a:rPr lang="fr-BE" sz="3600" b="1" dirty="0" smtClean="0"/>
              <a:t> </a:t>
            </a:r>
          </a:p>
          <a:p>
            <a:pPr eaLnBrk="1" hangingPunct="1"/>
            <a:r>
              <a:rPr lang="fr-BE" sz="3600" b="1" dirty="0" err="1" smtClean="0"/>
              <a:t>can</a:t>
            </a:r>
            <a:r>
              <a:rPr lang="fr-BE" sz="3600" b="1" dirty="0" smtClean="0"/>
              <a:t> </a:t>
            </a:r>
            <a:r>
              <a:rPr lang="fr-BE" sz="3600" b="1" dirty="0" err="1" smtClean="0"/>
              <a:t>only</a:t>
            </a:r>
            <a:r>
              <a:rPr lang="fr-BE" sz="3600" b="1" dirty="0" smtClean="0"/>
              <a:t> </a:t>
            </a:r>
            <a:r>
              <a:rPr lang="fr-BE" sz="3600" b="1" dirty="0" err="1" smtClean="0"/>
              <a:t>be</a:t>
            </a:r>
            <a:r>
              <a:rPr lang="fr-BE" sz="3600" b="1" dirty="0" smtClean="0"/>
              <a:t> as good </a:t>
            </a:r>
          </a:p>
          <a:p>
            <a:pPr eaLnBrk="1" hangingPunct="1"/>
            <a:r>
              <a:rPr lang="fr-BE" sz="3600" b="1" dirty="0" smtClean="0"/>
              <a:t>as the </a:t>
            </a:r>
            <a:r>
              <a:rPr lang="fr-BE" sz="3600" b="1" dirty="0" err="1" smtClean="0"/>
              <a:t>reporting</a:t>
            </a:r>
            <a:r>
              <a:rPr lang="fr-BE" sz="3600" b="1" dirty="0" smtClean="0"/>
              <a:t> </a:t>
            </a:r>
            <a:r>
              <a:rPr lang="fr-BE" sz="3600" b="1" dirty="0" err="1" smtClean="0"/>
              <a:t>systems</a:t>
            </a:r>
            <a:r>
              <a:rPr lang="fr-BE" sz="3600" b="1" dirty="0" smtClean="0"/>
              <a:t> </a:t>
            </a:r>
            <a:r>
              <a:rPr lang="fr-BE" sz="3600" b="1" dirty="0" err="1" smtClean="0"/>
              <a:t>which</a:t>
            </a:r>
            <a:r>
              <a:rPr lang="fr-BE" sz="3600" b="1" dirty="0" smtClean="0"/>
              <a:t> </a:t>
            </a:r>
            <a:r>
              <a:rPr lang="fr-BE" sz="3600" b="1" dirty="0" err="1" smtClean="0"/>
              <a:t>feed</a:t>
            </a:r>
            <a:r>
              <a:rPr lang="fr-BE" sz="3600" b="1" dirty="0" smtClean="0"/>
              <a:t> </a:t>
            </a:r>
            <a:r>
              <a:rPr lang="fr-BE" sz="3600" b="1" dirty="0" err="1" smtClean="0"/>
              <a:t>them</a:t>
            </a:r>
            <a:endParaRPr lang="fr-BE" sz="3600" b="1" dirty="0" smtClean="0"/>
          </a:p>
          <a:p>
            <a:pPr algn="l" eaLnBrk="1" hangingPunct="1"/>
            <a:endParaRPr lang="fr-BE" sz="1800" b="1" dirty="0" smtClean="0"/>
          </a:p>
          <a:p>
            <a:pPr lvl="1" algn="l" eaLnBrk="1" hangingPunct="1"/>
            <a:endParaRPr lang="fr-BE" sz="1800" b="1" dirty="0" smtClean="0"/>
          </a:p>
          <a:p>
            <a:pPr algn="l" eaLnBrk="1" hangingPunct="1">
              <a:buFontTx/>
              <a:buChar char="-"/>
            </a:pPr>
            <a:endParaRPr lang="en-US" sz="1800" b="1" dirty="0"/>
          </a:p>
          <a:p>
            <a:pPr algn="l" eaLnBrk="1" hangingPunct="1"/>
            <a:endParaRPr lang="en-US" sz="1800" dirty="0" smtClean="0"/>
          </a:p>
        </p:txBody>
      </p:sp>
    </p:spTree>
    <p:extLst>
      <p:ext uri="{BB962C8B-B14F-4D97-AF65-F5344CB8AC3E}">
        <p14:creationId xmlns:p14="http://schemas.microsoft.com/office/powerpoint/2010/main" val="2487075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071546"/>
            <a:ext cx="8715436" cy="917294"/>
          </a:xfrm>
        </p:spPr>
        <p:txBody>
          <a:bodyPr/>
          <a:lstStyle/>
          <a:p>
            <a:r>
              <a:rPr lang="en-GB" sz="3200" b="1" dirty="0" smtClean="0"/>
              <a:t>Successful and sustainable  databases – </a:t>
            </a:r>
            <a:br>
              <a:rPr lang="en-GB" sz="3200" b="1" dirty="0" smtClean="0"/>
            </a:br>
            <a:r>
              <a:rPr lang="en-GB" sz="3200" b="1" dirty="0" smtClean="0"/>
              <a:t>what is the criteria?</a:t>
            </a:r>
            <a:endParaRPr lang="en-GB" sz="3200" b="1" dirty="0"/>
          </a:p>
        </p:txBody>
      </p:sp>
      <p:sp>
        <p:nvSpPr>
          <p:cNvPr id="3" name="Content Placeholder 2"/>
          <p:cNvSpPr>
            <a:spLocks noGrp="1"/>
          </p:cNvSpPr>
          <p:nvPr>
            <p:ph idx="1"/>
          </p:nvPr>
        </p:nvSpPr>
        <p:spPr>
          <a:xfrm>
            <a:off x="251520" y="2708920"/>
            <a:ext cx="8715436" cy="4357718"/>
          </a:xfrm>
        </p:spPr>
        <p:txBody>
          <a:bodyPr/>
          <a:lstStyle/>
          <a:p>
            <a:r>
              <a:rPr lang="en-GB" sz="2800" b="1" dirty="0" smtClean="0">
                <a:latin typeface="+mj-lt"/>
              </a:rPr>
              <a:t>Clear and limited scope (i.e. variables)</a:t>
            </a:r>
          </a:p>
          <a:p>
            <a:endParaRPr lang="en-GB" sz="2800" b="1" dirty="0">
              <a:latin typeface="+mj-lt"/>
            </a:endParaRPr>
          </a:p>
          <a:p>
            <a:r>
              <a:rPr lang="en-GB" sz="2800" b="1" dirty="0">
                <a:latin typeface="+mj-lt"/>
              </a:rPr>
              <a:t>B</a:t>
            </a:r>
            <a:r>
              <a:rPr lang="en-GB" sz="2800" b="1" dirty="0" smtClean="0">
                <a:latin typeface="+mj-lt"/>
              </a:rPr>
              <a:t>est environment (academic </a:t>
            </a:r>
            <a:r>
              <a:rPr lang="en-GB" sz="2800" b="1" i="1" u="sng" dirty="0" err="1" smtClean="0">
                <a:latin typeface="+mj-lt"/>
              </a:rPr>
              <a:t>vs</a:t>
            </a:r>
            <a:r>
              <a:rPr lang="en-GB" sz="2800" b="1" dirty="0" smtClean="0">
                <a:latin typeface="+mj-lt"/>
              </a:rPr>
              <a:t> </a:t>
            </a:r>
            <a:r>
              <a:rPr lang="en-GB" sz="2800" b="1" dirty="0" err="1" smtClean="0">
                <a:latin typeface="+mj-lt"/>
              </a:rPr>
              <a:t>gov.</a:t>
            </a:r>
            <a:r>
              <a:rPr lang="en-GB" sz="2800" b="1" dirty="0" smtClean="0">
                <a:latin typeface="+mj-lt"/>
              </a:rPr>
              <a:t> administration)</a:t>
            </a:r>
          </a:p>
          <a:p>
            <a:endParaRPr lang="en-GB" sz="2800" b="1" dirty="0">
              <a:latin typeface="+mj-lt"/>
            </a:endParaRPr>
          </a:p>
          <a:p>
            <a:r>
              <a:rPr lang="en-GB" sz="2800" b="1" dirty="0" smtClean="0">
                <a:latin typeface="+mj-lt"/>
              </a:rPr>
              <a:t>Scientifically sound methodologies and definitions</a:t>
            </a:r>
          </a:p>
          <a:p>
            <a:endParaRPr lang="en-GB" sz="2400" dirty="0" smtClean="0">
              <a:latin typeface="+mj-lt"/>
            </a:endParaRPr>
          </a:p>
        </p:txBody>
      </p:sp>
    </p:spTree>
    <p:extLst>
      <p:ext uri="{BB962C8B-B14F-4D97-AF65-F5344CB8AC3E}">
        <p14:creationId xmlns:p14="http://schemas.microsoft.com/office/powerpoint/2010/main" val="2020539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071546"/>
            <a:ext cx="8715436" cy="917294"/>
          </a:xfrm>
        </p:spPr>
        <p:txBody>
          <a:bodyPr/>
          <a:lstStyle/>
          <a:p>
            <a:r>
              <a:rPr lang="en-GB" sz="3200" b="1" dirty="0" smtClean="0"/>
              <a:t>Next steps forward for EM-DAT disaster database </a:t>
            </a:r>
            <a:endParaRPr lang="en-GB" sz="3200" b="1" dirty="0"/>
          </a:p>
        </p:txBody>
      </p:sp>
      <p:sp>
        <p:nvSpPr>
          <p:cNvPr id="3" name="Content Placeholder 2"/>
          <p:cNvSpPr>
            <a:spLocks noGrp="1"/>
          </p:cNvSpPr>
          <p:nvPr>
            <p:ph idx="1"/>
          </p:nvPr>
        </p:nvSpPr>
        <p:spPr>
          <a:xfrm>
            <a:off x="251520" y="2204864"/>
            <a:ext cx="8715436" cy="4357718"/>
          </a:xfrm>
        </p:spPr>
        <p:txBody>
          <a:bodyPr/>
          <a:lstStyle/>
          <a:p>
            <a:r>
              <a:rPr lang="en-GB" sz="2400" dirty="0" smtClean="0">
                <a:latin typeface="+mj-lt"/>
              </a:rPr>
              <a:t>85% of natural disaster related deaths occur in Asian  </a:t>
            </a:r>
          </a:p>
          <a:p>
            <a:endParaRPr lang="en-GB" sz="2400" dirty="0" smtClean="0">
              <a:latin typeface="+mj-lt"/>
            </a:endParaRPr>
          </a:p>
          <a:p>
            <a:r>
              <a:rPr lang="en-GB" sz="2400" dirty="0" smtClean="0">
                <a:latin typeface="+mj-lt"/>
              </a:rPr>
              <a:t>In 2010, CRED undertook a study of disaster collection efforts in six Asian countries  </a:t>
            </a:r>
            <a:r>
              <a:rPr lang="en-US" sz="2400" dirty="0">
                <a:latin typeface="+mj-lt"/>
                <a:hlinkClick r:id="rId3"/>
              </a:rPr>
              <a:t>http://www.cred.be/sites/default/files/WP272.pdf</a:t>
            </a:r>
            <a:r>
              <a:rPr lang="en-GB" sz="2400" dirty="0" smtClean="0">
                <a:latin typeface="+mj-lt"/>
              </a:rPr>
              <a:t> </a:t>
            </a:r>
          </a:p>
          <a:p>
            <a:endParaRPr lang="en-GB" sz="2400" dirty="0" smtClean="0">
              <a:latin typeface="+mj-lt"/>
            </a:endParaRPr>
          </a:p>
          <a:p>
            <a:r>
              <a:rPr lang="en-GB" sz="2400" dirty="0" smtClean="0">
                <a:latin typeface="+mj-lt"/>
              </a:rPr>
              <a:t>Aim of to strengthen national structures </a:t>
            </a:r>
          </a:p>
          <a:p>
            <a:pPr marL="0" indent="0">
              <a:buNone/>
            </a:pPr>
            <a:endParaRPr lang="en-GB" sz="2000" dirty="0">
              <a:latin typeface="+mj-lt"/>
            </a:endParaRPr>
          </a:p>
          <a:p>
            <a:endParaRPr lang="en-GB" sz="2400" dirty="0" smtClean="0">
              <a:latin typeface="+mj-lt"/>
            </a:endParaRPr>
          </a:p>
        </p:txBody>
      </p:sp>
    </p:spTree>
    <p:extLst>
      <p:ext uri="{BB962C8B-B14F-4D97-AF65-F5344CB8AC3E}">
        <p14:creationId xmlns:p14="http://schemas.microsoft.com/office/powerpoint/2010/main" val="4063214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071546"/>
            <a:ext cx="8715436" cy="1061310"/>
          </a:xfrm>
        </p:spPr>
        <p:txBody>
          <a:bodyPr/>
          <a:lstStyle/>
          <a:p>
            <a:r>
              <a:rPr lang="en-GB" sz="3200" b="1" dirty="0" smtClean="0"/>
              <a:t>Decentralisation of disaster data collection…why?  </a:t>
            </a:r>
            <a:endParaRPr lang="en-GB" sz="3200" b="1" dirty="0"/>
          </a:p>
        </p:txBody>
      </p:sp>
      <p:sp>
        <p:nvSpPr>
          <p:cNvPr id="3" name="Content Placeholder 2"/>
          <p:cNvSpPr>
            <a:spLocks noGrp="1"/>
          </p:cNvSpPr>
          <p:nvPr>
            <p:ph idx="1"/>
          </p:nvPr>
        </p:nvSpPr>
        <p:spPr>
          <a:xfrm>
            <a:off x="251520" y="1772816"/>
            <a:ext cx="8715436" cy="4680520"/>
          </a:xfrm>
        </p:spPr>
        <p:txBody>
          <a:bodyPr/>
          <a:lstStyle/>
          <a:p>
            <a:r>
              <a:rPr lang="en-US" sz="2000" dirty="0"/>
              <a:t>Local sources are better positioned to reflect the local picture </a:t>
            </a:r>
            <a:endParaRPr lang="en-US" sz="2000" dirty="0" smtClean="0"/>
          </a:p>
          <a:p>
            <a:endParaRPr lang="en-US" sz="2000" dirty="0"/>
          </a:p>
          <a:p>
            <a:r>
              <a:rPr lang="en-US" sz="2000" dirty="0"/>
              <a:t>Downscaling to </a:t>
            </a:r>
            <a:r>
              <a:rPr lang="en-US" sz="2000" dirty="0" smtClean="0"/>
              <a:t>national and sub national </a:t>
            </a:r>
            <a:r>
              <a:rPr lang="en-US" sz="2000" dirty="0"/>
              <a:t>level can lead to improved data </a:t>
            </a:r>
            <a:r>
              <a:rPr lang="en-US" sz="2000" dirty="0" smtClean="0"/>
              <a:t>quality</a:t>
            </a:r>
          </a:p>
          <a:p>
            <a:endParaRPr lang="en-US" sz="2000" dirty="0"/>
          </a:p>
          <a:p>
            <a:r>
              <a:rPr lang="en-US" sz="2000" dirty="0" smtClean="0"/>
              <a:t>Potential for project </a:t>
            </a:r>
            <a:r>
              <a:rPr lang="en-US" sz="2000" dirty="0"/>
              <a:t>sustainability as partner institutions take ownership and </a:t>
            </a:r>
            <a:r>
              <a:rPr lang="en-US" sz="2000" dirty="0" smtClean="0"/>
              <a:t>responsibility</a:t>
            </a:r>
          </a:p>
          <a:p>
            <a:pPr marL="0" indent="0">
              <a:buNone/>
            </a:pPr>
            <a:r>
              <a:rPr lang="en-US" sz="2000" dirty="0" smtClean="0"/>
              <a:t>  </a:t>
            </a:r>
          </a:p>
          <a:p>
            <a:r>
              <a:rPr lang="en-GB" sz="2000" dirty="0" smtClean="0"/>
              <a:t>Overall </a:t>
            </a:r>
            <a:r>
              <a:rPr lang="en-GB" sz="2000" dirty="0"/>
              <a:t>aim: To set up a concentric system of disaster impact data collection – interoperable between sub-national, national, regional and global levels – using a harmonised set definitions and methods. </a:t>
            </a:r>
            <a:endParaRPr lang="en-GB" sz="2000" dirty="0" smtClean="0"/>
          </a:p>
          <a:p>
            <a:endParaRPr lang="en-GB" sz="2000" dirty="0" smtClean="0"/>
          </a:p>
          <a:p>
            <a:r>
              <a:rPr lang="en-GB" sz="2000" dirty="0"/>
              <a:t>Through this CRED hopes to develop NEM-DAT for Asia.</a:t>
            </a:r>
          </a:p>
          <a:p>
            <a:endParaRPr lang="en-GB" sz="2400" dirty="0"/>
          </a:p>
          <a:p>
            <a:pPr marL="0" indent="0">
              <a:buNone/>
            </a:pPr>
            <a:endParaRPr lang="en-US" sz="2000" dirty="0"/>
          </a:p>
          <a:p>
            <a:pPr marL="0" indent="0">
              <a:buNone/>
            </a:pPr>
            <a:endParaRPr lang="en-US" sz="2000" dirty="0"/>
          </a:p>
          <a:p>
            <a:endParaRPr lang="en-US" sz="2000" dirty="0" smtClean="0"/>
          </a:p>
          <a:p>
            <a:endParaRPr lang="en-GB" sz="2800" dirty="0"/>
          </a:p>
        </p:txBody>
      </p:sp>
    </p:spTree>
    <p:extLst>
      <p:ext uri="{BB962C8B-B14F-4D97-AF65-F5344CB8AC3E}">
        <p14:creationId xmlns:p14="http://schemas.microsoft.com/office/powerpoint/2010/main" val="70264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State of Play </a:t>
            </a:r>
            <a:endParaRPr lang="en-US" b="1" dirty="0"/>
          </a:p>
        </p:txBody>
      </p:sp>
      <p:sp>
        <p:nvSpPr>
          <p:cNvPr id="3" name="Content Placeholder 2"/>
          <p:cNvSpPr>
            <a:spLocks noGrp="1"/>
          </p:cNvSpPr>
          <p:nvPr>
            <p:ph sz="half" idx="1"/>
          </p:nvPr>
        </p:nvSpPr>
        <p:spPr>
          <a:xfrm>
            <a:off x="457200" y="1916832"/>
            <a:ext cx="3970784" cy="4464496"/>
          </a:xfrm>
        </p:spPr>
        <p:txBody>
          <a:bodyPr/>
          <a:lstStyle/>
          <a:p>
            <a:pPr marL="0" indent="0">
              <a:buNone/>
            </a:pPr>
            <a:r>
              <a:rPr lang="fr-BE" sz="2400" u="sng" dirty="0" err="1" smtClean="0">
                <a:latin typeface="+mj-lt"/>
              </a:rPr>
              <a:t>Strong</a:t>
            </a:r>
            <a:r>
              <a:rPr lang="fr-BE" sz="2400" u="sng" dirty="0" smtClean="0">
                <a:latin typeface="+mj-lt"/>
              </a:rPr>
              <a:t> </a:t>
            </a:r>
            <a:r>
              <a:rPr lang="fr-BE" sz="2400" u="sng" dirty="0" err="1" smtClean="0">
                <a:latin typeface="+mj-lt"/>
              </a:rPr>
              <a:t>need</a:t>
            </a:r>
            <a:r>
              <a:rPr lang="fr-BE" sz="2400" u="sng" dirty="0" smtClean="0">
                <a:latin typeface="+mj-lt"/>
              </a:rPr>
              <a:t> for data</a:t>
            </a:r>
            <a:r>
              <a:rPr lang="fr-BE" sz="2400" dirty="0" smtClean="0">
                <a:latin typeface="+mj-lt"/>
              </a:rPr>
              <a:t>: </a:t>
            </a:r>
          </a:p>
          <a:p>
            <a:r>
              <a:rPr lang="en-US" sz="2400" dirty="0">
                <a:latin typeface="+mj-lt"/>
              </a:rPr>
              <a:t>Disaster events increasing in magnitude &amp; frequency</a:t>
            </a:r>
            <a:endParaRPr lang="fr-BE" sz="2400" dirty="0" smtClean="0">
              <a:latin typeface="+mj-lt"/>
            </a:endParaRPr>
          </a:p>
          <a:p>
            <a:endParaRPr lang="fr-BE" sz="2400" dirty="0" smtClean="0">
              <a:latin typeface="+mj-lt"/>
            </a:endParaRPr>
          </a:p>
          <a:p>
            <a:r>
              <a:rPr lang="fr-BE" sz="2400" dirty="0" err="1" smtClean="0">
                <a:latin typeface="+mj-lt"/>
              </a:rPr>
              <a:t>Continuous</a:t>
            </a:r>
            <a:r>
              <a:rPr lang="fr-BE" sz="2400" dirty="0" smtClean="0">
                <a:latin typeface="+mj-lt"/>
              </a:rPr>
              <a:t> </a:t>
            </a:r>
            <a:r>
              <a:rPr lang="fr-BE" sz="2400" dirty="0" err="1" smtClean="0">
                <a:latin typeface="+mj-lt"/>
              </a:rPr>
              <a:t>need</a:t>
            </a:r>
            <a:r>
              <a:rPr lang="fr-BE" sz="2400" dirty="0" smtClean="0">
                <a:latin typeface="+mj-lt"/>
              </a:rPr>
              <a:t> for </a:t>
            </a:r>
            <a:r>
              <a:rPr lang="fr-BE" sz="2400" dirty="0" err="1" smtClean="0">
                <a:latin typeface="+mj-lt"/>
              </a:rPr>
              <a:t>disaster</a:t>
            </a:r>
            <a:r>
              <a:rPr lang="fr-BE" sz="2400" dirty="0" smtClean="0">
                <a:latin typeface="+mj-lt"/>
              </a:rPr>
              <a:t> data collection </a:t>
            </a:r>
          </a:p>
          <a:p>
            <a:pPr marL="0" indent="0">
              <a:buNone/>
            </a:pPr>
            <a:endParaRPr lang="fr-BE" sz="2400" dirty="0" smtClean="0">
              <a:latin typeface="+mj-lt"/>
            </a:endParaRPr>
          </a:p>
          <a:p>
            <a:r>
              <a:rPr lang="en-GB" sz="2400" dirty="0" smtClean="0">
                <a:latin typeface="+mj-lt"/>
              </a:rPr>
              <a:t>Important </a:t>
            </a:r>
            <a:r>
              <a:rPr lang="en-GB" sz="2400" dirty="0">
                <a:latin typeface="+mj-lt"/>
              </a:rPr>
              <a:t>tool for a variety of institutions and organisations </a:t>
            </a:r>
            <a:endParaRPr lang="en-US" sz="2400" dirty="0">
              <a:latin typeface="+mj-lt"/>
            </a:endParaRPr>
          </a:p>
          <a:p>
            <a:pPr marL="0" indent="0">
              <a:buNone/>
            </a:pPr>
            <a:r>
              <a:rPr lang="fr-BE" sz="2400" dirty="0" smtClean="0">
                <a:latin typeface="+mj-lt"/>
              </a:rPr>
              <a:t>     </a:t>
            </a:r>
            <a:endParaRPr lang="en-US" sz="2400" dirty="0">
              <a:latin typeface="+mj-lt"/>
            </a:endParaRPr>
          </a:p>
        </p:txBody>
      </p:sp>
      <p:sp>
        <p:nvSpPr>
          <p:cNvPr id="4" name="Content Placeholder 3"/>
          <p:cNvSpPr>
            <a:spLocks noGrp="1"/>
          </p:cNvSpPr>
          <p:nvPr>
            <p:ph sz="half" idx="2"/>
          </p:nvPr>
        </p:nvSpPr>
        <p:spPr/>
        <p:txBody>
          <a:bodyPr/>
          <a:lstStyle/>
          <a:p>
            <a:pPr marL="0" indent="0">
              <a:buNone/>
            </a:pPr>
            <a:r>
              <a:rPr lang="fr-BE" u="sng" dirty="0" err="1" smtClean="0">
                <a:latin typeface="+mj-lt"/>
              </a:rPr>
              <a:t>Problems</a:t>
            </a:r>
            <a:r>
              <a:rPr lang="fr-BE" dirty="0">
                <a:latin typeface="+mj-lt"/>
              </a:rPr>
              <a:t>: </a:t>
            </a:r>
          </a:p>
          <a:p>
            <a:endParaRPr lang="fr-BE" sz="2400" dirty="0" smtClean="0">
              <a:latin typeface="+mj-lt"/>
            </a:endParaRPr>
          </a:p>
          <a:p>
            <a:r>
              <a:rPr lang="fr-BE" sz="2400" dirty="0" err="1" smtClean="0">
                <a:latin typeface="+mj-lt"/>
              </a:rPr>
              <a:t>Lack</a:t>
            </a:r>
            <a:r>
              <a:rPr lang="fr-BE" sz="2400" dirty="0" smtClean="0">
                <a:latin typeface="+mj-lt"/>
              </a:rPr>
              <a:t> </a:t>
            </a:r>
            <a:r>
              <a:rPr lang="fr-BE" sz="2400" dirty="0">
                <a:latin typeface="+mj-lt"/>
              </a:rPr>
              <a:t>of international consensus </a:t>
            </a:r>
            <a:r>
              <a:rPr lang="fr-BE" sz="2400" dirty="0" smtClean="0">
                <a:latin typeface="+mj-lt"/>
              </a:rPr>
              <a:t>on </a:t>
            </a:r>
            <a:r>
              <a:rPr lang="fr-BE" sz="2400" dirty="0">
                <a:latin typeface="+mj-lt"/>
              </a:rPr>
              <a:t>best practice in </a:t>
            </a:r>
            <a:r>
              <a:rPr lang="fr-BE" sz="2400" dirty="0" err="1">
                <a:latin typeface="+mj-lt"/>
              </a:rPr>
              <a:t>collecting</a:t>
            </a:r>
            <a:r>
              <a:rPr lang="fr-BE" sz="2400" dirty="0">
                <a:latin typeface="+mj-lt"/>
              </a:rPr>
              <a:t> </a:t>
            </a:r>
            <a:r>
              <a:rPr lang="fr-BE" sz="2400" dirty="0" smtClean="0">
                <a:latin typeface="+mj-lt"/>
              </a:rPr>
              <a:t>data</a:t>
            </a:r>
          </a:p>
          <a:p>
            <a:endParaRPr lang="en-US" sz="2400" dirty="0" smtClean="0">
              <a:latin typeface="+mj-lt"/>
            </a:endParaRPr>
          </a:p>
          <a:p>
            <a:r>
              <a:rPr lang="en-US" sz="2400" dirty="0" smtClean="0">
                <a:latin typeface="+mj-lt"/>
              </a:rPr>
              <a:t>Variability </a:t>
            </a:r>
            <a:r>
              <a:rPr lang="en-US" sz="2400" dirty="0">
                <a:latin typeface="+mj-lt"/>
              </a:rPr>
              <a:t>in definitions, terminology, sources, etc. </a:t>
            </a:r>
            <a:r>
              <a:rPr lang="fr-BE" sz="2400" dirty="0" smtClean="0">
                <a:latin typeface="+mj-lt"/>
              </a:rPr>
              <a:t> </a:t>
            </a:r>
            <a:endParaRPr lang="fr-BE" sz="2400" dirty="0">
              <a:latin typeface="+mj-lt"/>
            </a:endParaRPr>
          </a:p>
          <a:p>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42" presetClass="entr" presetSubtype="0" fill="hold" nodeType="with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1000"/>
                                        <p:tgtEl>
                                          <p:spTgt spid="4">
                                            <p:txEl>
                                              <p:pRg st="2" end="2"/>
                                            </p:txEl>
                                          </p:spTgt>
                                        </p:tgtEl>
                                      </p:cBhvr>
                                    </p:animEffect>
                                    <p:anim calcmode="lin" valueType="num">
                                      <p:cBhvr>
                                        <p:cTn id="3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1000"/>
                                        <p:tgtEl>
                                          <p:spTgt spid="4">
                                            <p:txEl>
                                              <p:pRg st="4" end="4"/>
                                            </p:txEl>
                                          </p:spTgt>
                                        </p:tgtEl>
                                      </p:cBhvr>
                                    </p:animEffect>
                                    <p:anim calcmode="lin" valueType="num">
                                      <p:cBhvr>
                                        <p:cTn id="3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1000"/>
                                        <p:tgtEl>
                                          <p:spTgt spid="4">
                                            <p:txEl>
                                              <p:pRg st="0" end="0"/>
                                            </p:txEl>
                                          </p:spTgt>
                                        </p:tgtEl>
                                      </p:cBhvr>
                                    </p:animEffect>
                                    <p:anim calcmode="lin" valueType="num">
                                      <p:cBhvr>
                                        <p:cTn id="4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b="1" dirty="0" smtClean="0">
                <a:solidFill>
                  <a:schemeClr val="tx2"/>
                </a:solidFill>
              </a:rPr>
              <a:t>Inter-</a:t>
            </a:r>
            <a:r>
              <a:rPr lang="fr-BE" sz="3200" b="1" dirty="0" err="1" smtClean="0">
                <a:solidFill>
                  <a:schemeClr val="tx2"/>
                </a:solidFill>
              </a:rPr>
              <a:t>operability</a:t>
            </a:r>
            <a:r>
              <a:rPr lang="fr-BE" sz="3200" b="1" dirty="0" smtClean="0">
                <a:solidFill>
                  <a:schemeClr val="tx2"/>
                </a:solidFill>
              </a:rPr>
              <a:t> system</a:t>
            </a:r>
            <a:endParaRPr lang="en-US" sz="3200" b="1" dirty="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3180092"/>
              </p:ext>
            </p:extLst>
          </p:nvPr>
        </p:nvGraphicFramePr>
        <p:xfrm>
          <a:off x="214313" y="2071688"/>
          <a:ext cx="8715375" cy="4357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3249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8715436" cy="785818"/>
          </a:xfrm>
        </p:spPr>
        <p:txBody>
          <a:bodyPr/>
          <a:lstStyle/>
          <a:p>
            <a:r>
              <a:rPr lang="fr-BE" b="1" dirty="0" err="1" smtClean="0"/>
              <a:t>Thank</a:t>
            </a:r>
            <a:r>
              <a:rPr lang="fr-BE" b="1" dirty="0" smtClean="0"/>
              <a:t> </a:t>
            </a:r>
            <a:r>
              <a:rPr lang="fr-BE" b="1" dirty="0" err="1" smtClean="0"/>
              <a:t>you</a:t>
            </a:r>
            <a:r>
              <a:rPr lang="fr-BE" b="1" dirty="0" smtClean="0"/>
              <a:t> …</a:t>
            </a:r>
            <a:endParaRPr lang="en-US" b="1" dirty="0"/>
          </a:p>
        </p:txBody>
      </p:sp>
      <p:sp>
        <p:nvSpPr>
          <p:cNvPr id="3" name="Content Placeholder 2"/>
          <p:cNvSpPr>
            <a:spLocks noGrp="1"/>
          </p:cNvSpPr>
          <p:nvPr>
            <p:ph idx="1"/>
          </p:nvPr>
        </p:nvSpPr>
        <p:spPr>
          <a:xfrm>
            <a:off x="2483768" y="1988840"/>
            <a:ext cx="3960440" cy="2075574"/>
          </a:xfrm>
        </p:spPr>
        <p:txBody>
          <a:bodyPr/>
          <a:lstStyle/>
          <a:p>
            <a:pPr algn="ctr">
              <a:buNone/>
            </a:pPr>
            <a:endParaRPr lang="fr-BE" sz="2400" b="1" dirty="0" smtClean="0"/>
          </a:p>
          <a:p>
            <a:pPr algn="ctr">
              <a:buNone/>
            </a:pPr>
            <a:r>
              <a:rPr lang="fr-BE" sz="2400" b="1" dirty="0" smtClean="0"/>
              <a:t>Laurence </a:t>
            </a:r>
            <a:r>
              <a:rPr lang="fr-BE" sz="2400" b="1" dirty="0" err="1" smtClean="0"/>
              <a:t>McLean</a:t>
            </a:r>
            <a:r>
              <a:rPr lang="fr-BE" sz="2400" b="1" dirty="0" smtClean="0"/>
              <a:t> (CRED) </a:t>
            </a:r>
          </a:p>
          <a:p>
            <a:pPr algn="ctr">
              <a:buNone/>
            </a:pPr>
            <a:r>
              <a:rPr lang="fr-BE" sz="2400" b="1" dirty="0" smtClean="0">
                <a:hlinkClick r:id="rId3"/>
              </a:rPr>
              <a:t>Laurence.mclean@uclouvain.be</a:t>
            </a:r>
            <a:r>
              <a:rPr lang="fr-BE" sz="2400" b="1" dirty="0" smtClean="0"/>
              <a:t> </a:t>
            </a:r>
          </a:p>
          <a:p>
            <a:pPr algn="ctr">
              <a:buNone/>
            </a:pPr>
            <a:endParaRPr lang="fr-BE" sz="2400" b="1" dirty="0" smtClean="0"/>
          </a:p>
        </p:txBody>
      </p:sp>
      <p:sp>
        <p:nvSpPr>
          <p:cNvPr id="5" name="Rectangle 4"/>
          <p:cNvSpPr/>
          <p:nvPr/>
        </p:nvSpPr>
        <p:spPr>
          <a:xfrm>
            <a:off x="2699792" y="4191471"/>
            <a:ext cx="3528392" cy="523220"/>
          </a:xfrm>
          <a:prstGeom prst="rect">
            <a:avLst/>
          </a:prstGeom>
        </p:spPr>
        <p:txBody>
          <a:bodyPr wrap="square">
            <a:spAutoFit/>
          </a:bodyPr>
          <a:lstStyle/>
          <a:p>
            <a:pPr marL="342900" lvl="0" indent="-342900" algn="ctr" eaLnBrk="0" hangingPunct="0">
              <a:spcBef>
                <a:spcPct val="20000"/>
              </a:spcBef>
            </a:pPr>
            <a:r>
              <a:rPr lang="fr-BE" sz="2800" b="1" dirty="0">
                <a:solidFill>
                  <a:prstClr val="black"/>
                </a:solidFill>
                <a:latin typeface="Calibri"/>
                <a:cs typeface="+mn-cs"/>
              </a:rPr>
              <a:t>www.emdat.be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2 7"/>
          <p:cNvSpPr/>
          <p:nvPr/>
        </p:nvSpPr>
        <p:spPr>
          <a:xfrm>
            <a:off x="4139952" y="3284984"/>
            <a:ext cx="3456384" cy="136815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p:cNvSpPr>
            <a:spLocks noGrp="1"/>
          </p:cNvSpPr>
          <p:nvPr>
            <p:ph type="ctrTitle"/>
          </p:nvPr>
        </p:nvSpPr>
        <p:spPr bwMode="auto">
          <a:xfrm>
            <a:off x="179512" y="1412777"/>
            <a:ext cx="8820150" cy="576064"/>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fr-FR" sz="2800" b="1" dirty="0" err="1" smtClean="0"/>
              <a:t>Methodological</a:t>
            </a:r>
            <a:r>
              <a:rPr lang="fr-FR" sz="2800" b="1" dirty="0" smtClean="0"/>
              <a:t> Issues</a:t>
            </a:r>
            <a:r>
              <a:rPr lang="en-US" sz="2600" b="1" dirty="0" smtClean="0"/>
              <a:t/>
            </a:r>
            <a:br>
              <a:rPr lang="en-US" sz="2600" b="1" dirty="0" smtClean="0"/>
            </a:br>
            <a:r>
              <a:rPr lang="en-US" sz="2600" dirty="0" smtClean="0"/>
              <a:t> </a:t>
            </a:r>
            <a:br>
              <a:rPr lang="en-US" sz="2600" dirty="0" smtClean="0"/>
            </a:br>
            <a:endParaRPr lang="en-US" sz="2600" dirty="0" smtClean="0"/>
          </a:p>
        </p:txBody>
      </p:sp>
      <p:sp>
        <p:nvSpPr>
          <p:cNvPr id="3" name="Title 1"/>
          <p:cNvSpPr txBox="1">
            <a:spLocks/>
          </p:cNvSpPr>
          <p:nvPr/>
        </p:nvSpPr>
        <p:spPr bwMode="auto">
          <a:xfrm>
            <a:off x="179512" y="1988840"/>
            <a:ext cx="8820150" cy="424847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fr-BE" sz="2400" b="1" dirty="0" err="1" smtClean="0"/>
              <a:t>What</a:t>
            </a:r>
            <a:r>
              <a:rPr lang="fr-BE" sz="2400" b="1" dirty="0" smtClean="0"/>
              <a:t> has </a:t>
            </a:r>
            <a:r>
              <a:rPr lang="fr-BE" sz="2400" b="1" dirty="0" err="1" smtClean="0"/>
              <a:t>improved</a:t>
            </a:r>
            <a:r>
              <a:rPr lang="fr-BE" sz="2400" b="1" dirty="0" smtClean="0"/>
              <a:t>?</a:t>
            </a:r>
          </a:p>
          <a:p>
            <a:pPr algn="l" eaLnBrk="1" hangingPunct="1"/>
            <a:endParaRPr lang="fr-BE" sz="2400" b="1" dirty="0" smtClean="0"/>
          </a:p>
          <a:p>
            <a:pPr lvl="1" algn="l" eaLnBrk="1" hangingPunct="1">
              <a:buFontTx/>
              <a:buChar char="-"/>
            </a:pPr>
            <a:r>
              <a:rPr lang="fr-BE" sz="2400" b="1" dirty="0" smtClean="0"/>
              <a:t> Information </a:t>
            </a:r>
            <a:r>
              <a:rPr lang="fr-BE" sz="2400" b="1" dirty="0" err="1" smtClean="0"/>
              <a:t>systems</a:t>
            </a:r>
            <a:r>
              <a:rPr lang="fr-BE" sz="2400" b="1" dirty="0" smtClean="0"/>
              <a:t> in the last 30 </a:t>
            </a:r>
            <a:r>
              <a:rPr lang="fr-BE" sz="2400" b="1" dirty="0" err="1" smtClean="0"/>
              <a:t>years</a:t>
            </a:r>
            <a:endParaRPr lang="fr-BE" sz="2400" b="1" dirty="0" smtClean="0"/>
          </a:p>
          <a:p>
            <a:pPr lvl="1" algn="l" eaLnBrk="1" hangingPunct="1">
              <a:buFontTx/>
              <a:buChar char="-"/>
            </a:pPr>
            <a:r>
              <a:rPr lang="fr-BE" sz="2400" b="1" dirty="0" smtClean="0"/>
              <a:t> </a:t>
            </a:r>
            <a:r>
              <a:rPr lang="fr-BE" sz="2400" b="1" dirty="0" err="1" smtClean="0"/>
              <a:t>Availability</a:t>
            </a:r>
            <a:r>
              <a:rPr lang="fr-BE" sz="2400" b="1" dirty="0" smtClean="0"/>
              <a:t> of </a:t>
            </a:r>
            <a:r>
              <a:rPr lang="fr-BE" sz="2400" b="1" dirty="0" err="1" smtClean="0"/>
              <a:t>statistical</a:t>
            </a:r>
            <a:r>
              <a:rPr lang="fr-BE" sz="2400" b="1" dirty="0" smtClean="0"/>
              <a:t> data</a:t>
            </a:r>
          </a:p>
          <a:p>
            <a:pPr lvl="1" algn="l" eaLnBrk="1" hangingPunct="1"/>
            <a:endParaRPr lang="fr-BE" sz="1800" b="1" dirty="0" smtClean="0"/>
          </a:p>
          <a:p>
            <a:pPr lvl="1" algn="l" eaLnBrk="1" hangingPunct="1"/>
            <a:r>
              <a:rPr lang="fr-BE" sz="1800" b="1" dirty="0" smtClean="0"/>
              <a:t>					</a:t>
            </a:r>
            <a:r>
              <a:rPr lang="fr-BE" sz="1800" b="1" dirty="0" err="1" smtClean="0">
                <a:solidFill>
                  <a:srgbClr val="FFFF00"/>
                </a:solidFill>
              </a:rPr>
              <a:t>Better</a:t>
            </a:r>
            <a:r>
              <a:rPr lang="fr-BE" sz="1800" b="1" dirty="0" smtClean="0">
                <a:solidFill>
                  <a:srgbClr val="FFFF00"/>
                </a:solidFill>
              </a:rPr>
              <a:t> </a:t>
            </a:r>
            <a:r>
              <a:rPr lang="fr-BE" sz="1800" b="1" dirty="0" err="1" smtClean="0">
                <a:solidFill>
                  <a:srgbClr val="FFFF00"/>
                </a:solidFill>
              </a:rPr>
              <a:t>Quality</a:t>
            </a:r>
            <a:r>
              <a:rPr lang="fr-BE" sz="1800" b="1" dirty="0" smtClean="0">
                <a:solidFill>
                  <a:srgbClr val="FFFF00"/>
                </a:solidFill>
              </a:rPr>
              <a:t> of Data</a:t>
            </a:r>
          </a:p>
          <a:p>
            <a:pPr algn="l" eaLnBrk="1" hangingPunct="1">
              <a:buFontTx/>
              <a:buChar char="-"/>
            </a:pPr>
            <a:endParaRPr lang="fr-BE" sz="1800" b="1" dirty="0" smtClean="0"/>
          </a:p>
          <a:p>
            <a:pPr algn="l" eaLnBrk="1" hangingPunct="1"/>
            <a:r>
              <a:rPr lang="fr-BE" sz="2400" b="1" dirty="0" err="1" smtClean="0"/>
              <a:t>What</a:t>
            </a:r>
            <a:r>
              <a:rPr lang="fr-BE" sz="2400" b="1" dirty="0" smtClean="0"/>
              <a:t> </a:t>
            </a:r>
            <a:r>
              <a:rPr lang="fr-BE" sz="2400" b="1" dirty="0" err="1" smtClean="0"/>
              <a:t>is</a:t>
            </a:r>
            <a:r>
              <a:rPr lang="fr-BE" sz="2400" b="1" dirty="0" smtClean="0"/>
              <a:t> </a:t>
            </a:r>
            <a:r>
              <a:rPr lang="fr-BE" sz="2400" b="1" dirty="0" err="1" smtClean="0"/>
              <a:t>still</a:t>
            </a:r>
            <a:r>
              <a:rPr lang="fr-BE" sz="2400" b="1" dirty="0" smtClean="0"/>
              <a:t> </a:t>
            </a:r>
            <a:r>
              <a:rPr lang="fr-BE" sz="2400" b="1" dirty="0" err="1" smtClean="0"/>
              <a:t>lacking</a:t>
            </a:r>
            <a:r>
              <a:rPr lang="fr-BE" sz="2400" b="1" dirty="0" smtClean="0"/>
              <a:t>?</a:t>
            </a:r>
          </a:p>
          <a:p>
            <a:pPr algn="l" eaLnBrk="1" hangingPunct="1"/>
            <a:endParaRPr lang="fr-BE" sz="2400" b="1" dirty="0" smtClean="0"/>
          </a:p>
          <a:p>
            <a:pPr lvl="1" algn="l" eaLnBrk="1" hangingPunct="1">
              <a:buFontTx/>
              <a:buChar char="-"/>
            </a:pPr>
            <a:r>
              <a:rPr lang="fr-BE" sz="2400" b="1" dirty="0" smtClean="0"/>
              <a:t>No </a:t>
            </a:r>
            <a:r>
              <a:rPr lang="fr-BE" sz="2400" b="1" dirty="0" err="1" smtClean="0"/>
              <a:t>systematic</a:t>
            </a:r>
            <a:r>
              <a:rPr lang="fr-BE" sz="2400" b="1" dirty="0" smtClean="0"/>
              <a:t> and </a:t>
            </a:r>
            <a:r>
              <a:rPr lang="fr-BE" sz="2400" b="1" dirty="0" err="1" smtClean="0"/>
              <a:t>standardized</a:t>
            </a:r>
            <a:r>
              <a:rPr lang="fr-BE" sz="2400" b="1" dirty="0" smtClean="0"/>
              <a:t> data collection for </a:t>
            </a:r>
            <a:r>
              <a:rPr lang="fr-BE" sz="2400" b="1" dirty="0" err="1" smtClean="0"/>
              <a:t>historical</a:t>
            </a:r>
            <a:r>
              <a:rPr lang="fr-BE" sz="2400" b="1" dirty="0" smtClean="0"/>
              <a:t> data</a:t>
            </a:r>
          </a:p>
          <a:p>
            <a:pPr lvl="1" algn="l" eaLnBrk="1" hangingPunct="1">
              <a:buFontTx/>
              <a:buChar char="-"/>
            </a:pPr>
            <a:r>
              <a:rPr lang="fr-BE" sz="2400" b="1" dirty="0" smtClean="0"/>
              <a:t>Standards and </a:t>
            </a:r>
            <a:r>
              <a:rPr lang="fr-BE" sz="2400" b="1" dirty="0" err="1" smtClean="0"/>
              <a:t>definitions</a:t>
            </a:r>
            <a:endParaRPr lang="fr-BE" sz="2400" b="1" dirty="0" smtClean="0"/>
          </a:p>
          <a:p>
            <a:pPr lvl="1" algn="l" eaLnBrk="1" hangingPunct="1"/>
            <a:endParaRPr lang="fr-BE" sz="1800" b="1" dirty="0" smtClean="0"/>
          </a:p>
          <a:p>
            <a:pPr algn="l" eaLnBrk="1" hangingPunct="1">
              <a:buFontTx/>
              <a:buChar char="-"/>
            </a:pPr>
            <a:endParaRPr lang="en-US" sz="1800" b="1" dirty="0"/>
          </a:p>
          <a:p>
            <a:pPr algn="l" eaLnBrk="1" hangingPunct="1"/>
            <a:endParaRPr lang="en-US" sz="1800" dirty="0" smtClean="0"/>
          </a:p>
        </p:txBody>
      </p:sp>
      <p:sp>
        <p:nvSpPr>
          <p:cNvPr id="5" name="Striped Right Arrow 4"/>
          <p:cNvSpPr/>
          <p:nvPr/>
        </p:nvSpPr>
        <p:spPr>
          <a:xfrm>
            <a:off x="2627784" y="3717032"/>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7075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179512" y="1412777"/>
            <a:ext cx="8820150" cy="576064"/>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fr-FR" sz="2600" b="1" dirty="0" smtClean="0"/>
              <a:t>Key </a:t>
            </a:r>
            <a:r>
              <a:rPr lang="fr-FR" sz="2600" b="1" dirty="0" err="1" smtClean="0"/>
              <a:t>Problems</a:t>
            </a:r>
            <a:r>
              <a:rPr lang="en-US" sz="2600" b="1" dirty="0" smtClean="0"/>
              <a:t/>
            </a:r>
            <a:br>
              <a:rPr lang="en-US" sz="2600" b="1" dirty="0" smtClean="0"/>
            </a:br>
            <a:r>
              <a:rPr lang="en-US" sz="2600" dirty="0" smtClean="0"/>
              <a:t> </a:t>
            </a:r>
            <a:br>
              <a:rPr lang="en-US" sz="2600" dirty="0" smtClean="0"/>
            </a:br>
            <a:endParaRPr lang="en-US" sz="2600" dirty="0" smtClean="0"/>
          </a:p>
        </p:txBody>
      </p:sp>
      <p:sp>
        <p:nvSpPr>
          <p:cNvPr id="3" name="Title 1"/>
          <p:cNvSpPr txBox="1">
            <a:spLocks/>
          </p:cNvSpPr>
          <p:nvPr/>
        </p:nvSpPr>
        <p:spPr bwMode="auto">
          <a:xfrm>
            <a:off x="179512" y="1988840"/>
            <a:ext cx="8820150" cy="424847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fr-BE" sz="2400" b="1" dirty="0" err="1" smtClean="0"/>
              <a:t>Lack</a:t>
            </a:r>
            <a:r>
              <a:rPr lang="fr-BE" sz="2400" b="1" dirty="0" smtClean="0"/>
              <a:t> of </a:t>
            </a:r>
            <a:r>
              <a:rPr lang="fr-BE" sz="2400" b="1" dirty="0" err="1" smtClean="0"/>
              <a:t>standardized</a:t>
            </a:r>
            <a:r>
              <a:rPr lang="fr-BE" sz="2400" b="1" dirty="0" smtClean="0"/>
              <a:t> collection </a:t>
            </a:r>
            <a:r>
              <a:rPr lang="fr-BE" sz="2400" b="1" dirty="0" err="1" smtClean="0"/>
              <a:t>methodologies</a:t>
            </a:r>
            <a:r>
              <a:rPr lang="fr-BE" sz="2400" b="1" dirty="0" smtClean="0"/>
              <a:t> and </a:t>
            </a:r>
            <a:r>
              <a:rPr lang="fr-BE" sz="2400" b="1" dirty="0" err="1" smtClean="0"/>
              <a:t>definitions</a:t>
            </a:r>
            <a:r>
              <a:rPr lang="fr-BE" sz="2400" b="1" dirty="0" smtClean="0"/>
              <a:t>, </a:t>
            </a:r>
            <a:r>
              <a:rPr lang="fr-BE" sz="2400" b="1" dirty="0" err="1" smtClean="0"/>
              <a:t>ambiguities</a:t>
            </a:r>
            <a:r>
              <a:rPr lang="fr-BE" sz="2400" b="1" dirty="0" smtClean="0"/>
              <a:t> </a:t>
            </a:r>
            <a:r>
              <a:rPr lang="fr-BE" sz="2400" b="1" dirty="0" err="1" smtClean="0"/>
              <a:t>exist</a:t>
            </a:r>
            <a:r>
              <a:rPr lang="fr-BE" sz="2400" b="1" dirty="0" smtClean="0"/>
              <a:t> </a:t>
            </a:r>
            <a:r>
              <a:rPr lang="fr-BE" sz="2400" b="1" dirty="0" err="1" smtClean="0"/>
              <a:t>regarding</a:t>
            </a:r>
            <a:r>
              <a:rPr lang="fr-BE" sz="2400" b="1" dirty="0" smtClean="0"/>
              <a:t>:</a:t>
            </a:r>
          </a:p>
          <a:p>
            <a:pPr algn="l" eaLnBrk="1" hangingPunct="1"/>
            <a:endParaRPr lang="fr-BE" sz="2000" b="1" dirty="0" smtClean="0"/>
          </a:p>
          <a:p>
            <a:pPr marL="800100" lvl="1" indent="-342900" algn="l" eaLnBrk="1" hangingPunct="1"/>
            <a:r>
              <a:rPr lang="fr-BE" sz="2000" b="1" dirty="0" smtClean="0"/>
              <a:t>1. </a:t>
            </a:r>
            <a:r>
              <a:rPr lang="fr-BE" sz="2000" b="1" dirty="0" err="1" smtClean="0"/>
              <a:t>Intent</a:t>
            </a:r>
            <a:r>
              <a:rPr lang="fr-BE" sz="2000" b="1" dirty="0" smtClean="0"/>
              <a:t> </a:t>
            </a:r>
            <a:r>
              <a:rPr lang="fr-BE" sz="2000" b="1" dirty="0" err="1" smtClean="0"/>
              <a:t>behind</a:t>
            </a:r>
            <a:r>
              <a:rPr lang="fr-BE" sz="2000" b="1" dirty="0" smtClean="0"/>
              <a:t> data </a:t>
            </a:r>
            <a:r>
              <a:rPr lang="fr-BE" sz="2000" b="1" dirty="0" err="1" smtClean="0"/>
              <a:t>reporting</a:t>
            </a:r>
            <a:r>
              <a:rPr lang="fr-BE" sz="2000" b="1" dirty="0" smtClean="0"/>
              <a:t>:</a:t>
            </a:r>
          </a:p>
          <a:p>
            <a:pPr marL="800100" lvl="1" indent="-342900" algn="l" eaLnBrk="1" hangingPunct="1"/>
            <a:r>
              <a:rPr lang="fr-BE" sz="2000" b="1" dirty="0" smtClean="0"/>
              <a:t>	</a:t>
            </a:r>
            <a:r>
              <a:rPr lang="fr-BE" sz="2000" b="1" i="1" dirty="0" smtClean="0"/>
              <a:t>	</a:t>
            </a:r>
            <a:r>
              <a:rPr lang="fr-BE" sz="1800" b="1" i="1" dirty="0" smtClean="0"/>
              <a:t>i.e. Data not </a:t>
            </a:r>
            <a:r>
              <a:rPr lang="fr-BE" sz="1800" b="1" i="1" dirty="0" err="1" smtClean="0"/>
              <a:t>gathered</a:t>
            </a:r>
            <a:r>
              <a:rPr lang="fr-BE" sz="1800" b="1" i="1" dirty="0" smtClean="0"/>
              <a:t> for </a:t>
            </a:r>
            <a:r>
              <a:rPr lang="fr-BE" sz="1800" b="1" i="1" dirty="0" err="1" smtClean="0"/>
              <a:t>statistical</a:t>
            </a:r>
            <a:r>
              <a:rPr lang="fr-BE" sz="1800" b="1" i="1" dirty="0" smtClean="0"/>
              <a:t> </a:t>
            </a:r>
            <a:r>
              <a:rPr lang="fr-BE" sz="1800" b="1" i="1" dirty="0" err="1" smtClean="0"/>
              <a:t>purposes</a:t>
            </a:r>
            <a:endParaRPr lang="fr-BE" sz="1800" b="1" i="1" dirty="0" smtClean="0"/>
          </a:p>
          <a:p>
            <a:pPr marL="800100" lvl="1" indent="-342900" algn="l" eaLnBrk="1" hangingPunct="1"/>
            <a:r>
              <a:rPr lang="fr-BE" sz="2000" b="1" dirty="0" smtClean="0"/>
              <a:t>2. Dates </a:t>
            </a:r>
            <a:r>
              <a:rPr lang="fr-BE" sz="2000" b="1" dirty="0" err="1" smtClean="0"/>
              <a:t>reported</a:t>
            </a:r>
            <a:endParaRPr lang="fr-BE" sz="2000" b="1" dirty="0" smtClean="0"/>
          </a:p>
          <a:p>
            <a:pPr marL="800100" lvl="1" indent="-342900" algn="l" eaLnBrk="1" hangingPunct="1"/>
            <a:r>
              <a:rPr lang="fr-BE" sz="2000" b="1" dirty="0" smtClean="0"/>
              <a:t>	</a:t>
            </a:r>
            <a:r>
              <a:rPr lang="fr-BE" sz="2000" b="1" i="1" dirty="0" smtClean="0"/>
              <a:t>	</a:t>
            </a:r>
            <a:r>
              <a:rPr lang="fr-BE" sz="1800" b="1" i="1" dirty="0" smtClean="0"/>
              <a:t>i.e. Long-</a:t>
            </a:r>
            <a:r>
              <a:rPr lang="fr-BE" sz="1800" b="1" i="1" dirty="0" err="1" smtClean="0"/>
              <a:t>term</a:t>
            </a:r>
            <a:r>
              <a:rPr lang="fr-BE" sz="1800" b="1" i="1" dirty="0" smtClean="0"/>
              <a:t> </a:t>
            </a:r>
            <a:r>
              <a:rPr lang="fr-BE" sz="1800" b="1" i="1" dirty="0" err="1" smtClean="0"/>
              <a:t>disaster</a:t>
            </a:r>
            <a:r>
              <a:rPr lang="fr-BE" sz="1800" b="1" i="1" dirty="0" smtClean="0"/>
              <a:t> (</a:t>
            </a:r>
            <a:r>
              <a:rPr lang="fr-BE" sz="1800" b="1" i="1" dirty="0" err="1" smtClean="0"/>
              <a:t>Drought</a:t>
            </a:r>
            <a:r>
              <a:rPr lang="fr-BE" sz="1800" b="1" i="1" dirty="0" smtClean="0"/>
              <a:t>/Famine)</a:t>
            </a:r>
          </a:p>
          <a:p>
            <a:pPr marL="800100" lvl="1" indent="-342900" algn="l" eaLnBrk="1" hangingPunct="1"/>
            <a:r>
              <a:rPr lang="fr-BE" sz="2000" b="1" dirty="0" smtClean="0"/>
              <a:t>3. </a:t>
            </a:r>
            <a:r>
              <a:rPr lang="fr-BE" sz="2000" b="1" dirty="0" err="1" smtClean="0"/>
              <a:t>Loss</a:t>
            </a:r>
            <a:r>
              <a:rPr lang="fr-BE" sz="2000" b="1" dirty="0" smtClean="0"/>
              <a:t> </a:t>
            </a:r>
            <a:r>
              <a:rPr lang="fr-BE" sz="2000" b="1" dirty="0" err="1" smtClean="0"/>
              <a:t>definition</a:t>
            </a:r>
            <a:r>
              <a:rPr lang="fr-BE" sz="2000" b="1" dirty="0" smtClean="0"/>
              <a:t> of </a:t>
            </a:r>
            <a:r>
              <a:rPr lang="fr-BE" sz="2000" b="1" dirty="0" err="1" smtClean="0"/>
              <a:t>human</a:t>
            </a:r>
            <a:r>
              <a:rPr lang="fr-BE" sz="2000" b="1" dirty="0" smtClean="0"/>
              <a:t>  impact </a:t>
            </a:r>
          </a:p>
          <a:p>
            <a:pPr marL="800100" lvl="1" indent="-342900" algn="l" eaLnBrk="1" hangingPunct="1"/>
            <a:r>
              <a:rPr lang="fr-BE" sz="2000" b="1" dirty="0" smtClean="0"/>
              <a:t>		</a:t>
            </a:r>
            <a:r>
              <a:rPr lang="fr-BE" sz="1800" b="1" i="1" dirty="0" smtClean="0"/>
              <a:t>i.e. </a:t>
            </a:r>
            <a:r>
              <a:rPr lang="fr-BE" sz="1800" b="1" i="1" dirty="0" err="1" smtClean="0"/>
              <a:t>Definition</a:t>
            </a:r>
            <a:r>
              <a:rPr lang="fr-BE" sz="1800" b="1" i="1" dirty="0" smtClean="0"/>
              <a:t> of </a:t>
            </a:r>
            <a:r>
              <a:rPr lang="fr-BE" sz="1800" b="1" i="1" dirty="0" err="1" smtClean="0"/>
              <a:t>affected</a:t>
            </a:r>
            <a:r>
              <a:rPr lang="fr-BE" sz="1800" b="1" i="1" dirty="0" smtClean="0"/>
              <a:t> </a:t>
            </a:r>
            <a:r>
              <a:rPr lang="fr-BE" sz="1800" b="1" i="1" dirty="0" err="1" smtClean="0"/>
              <a:t>is</a:t>
            </a:r>
            <a:r>
              <a:rPr lang="fr-BE" sz="1800" b="1" i="1" dirty="0" smtClean="0"/>
              <a:t> open to </a:t>
            </a:r>
            <a:r>
              <a:rPr lang="fr-BE" sz="1800" b="1" i="1" dirty="0" err="1" smtClean="0"/>
              <a:t>different</a:t>
            </a:r>
            <a:r>
              <a:rPr lang="fr-BE" sz="1800" b="1" i="1" dirty="0" smtClean="0"/>
              <a:t>  </a:t>
            </a:r>
            <a:r>
              <a:rPr lang="fr-BE" sz="1800" b="1" i="1" dirty="0" err="1" smtClean="0"/>
              <a:t>interpretation</a:t>
            </a:r>
            <a:endParaRPr lang="fr-BE" sz="1800" b="1" i="1" dirty="0" smtClean="0"/>
          </a:p>
          <a:p>
            <a:pPr marL="800100" lvl="1" indent="-342900" algn="l" eaLnBrk="1" hangingPunct="1"/>
            <a:r>
              <a:rPr lang="fr-BE" sz="2000" b="1" dirty="0" smtClean="0"/>
              <a:t>4. Evaluation </a:t>
            </a:r>
            <a:r>
              <a:rPr lang="fr-BE" sz="2000" b="1" dirty="0" err="1" smtClean="0"/>
              <a:t>methods</a:t>
            </a:r>
            <a:r>
              <a:rPr lang="fr-BE" sz="2000" b="1" dirty="0" smtClean="0"/>
              <a:t> of damages</a:t>
            </a:r>
          </a:p>
          <a:p>
            <a:pPr marL="800100" lvl="1" indent="-342900" algn="l" eaLnBrk="1" hangingPunct="1"/>
            <a:r>
              <a:rPr lang="fr-BE" sz="2000" b="1" i="1" dirty="0" smtClean="0"/>
              <a:t>		</a:t>
            </a:r>
            <a:r>
              <a:rPr lang="fr-BE" sz="1800" b="1" i="1" dirty="0" smtClean="0"/>
              <a:t>i.e. </a:t>
            </a:r>
            <a:r>
              <a:rPr lang="fr-BE" sz="1800" b="1" i="1" dirty="0" err="1" smtClean="0"/>
              <a:t>Poor</a:t>
            </a:r>
            <a:r>
              <a:rPr lang="fr-BE" sz="1800" b="1" i="1" dirty="0" smtClean="0"/>
              <a:t> </a:t>
            </a:r>
            <a:r>
              <a:rPr lang="fr-BE" sz="1800" b="1" i="1" dirty="0" err="1" smtClean="0"/>
              <a:t>reporting</a:t>
            </a:r>
            <a:r>
              <a:rPr lang="fr-BE" sz="1800" b="1" i="1" dirty="0" smtClean="0"/>
              <a:t>, no </a:t>
            </a:r>
            <a:r>
              <a:rPr lang="fr-BE" sz="1800" b="1" i="1" dirty="0" err="1" smtClean="0"/>
              <a:t>internationaly</a:t>
            </a:r>
            <a:r>
              <a:rPr lang="fr-BE" sz="1800" b="1" i="1" dirty="0" smtClean="0"/>
              <a:t> </a:t>
            </a:r>
            <a:r>
              <a:rPr lang="fr-BE" sz="1800" b="1" i="1" dirty="0" err="1" smtClean="0"/>
              <a:t>accepted</a:t>
            </a:r>
            <a:r>
              <a:rPr lang="fr-BE" sz="1800" b="1" i="1" dirty="0" smtClean="0"/>
              <a:t> </a:t>
            </a:r>
            <a:r>
              <a:rPr lang="fr-BE" sz="1800" b="1" i="1" dirty="0" err="1" smtClean="0"/>
              <a:t>methods</a:t>
            </a:r>
            <a:endParaRPr lang="fr-BE" sz="1800" b="1" i="1" dirty="0" smtClean="0"/>
          </a:p>
          <a:p>
            <a:pPr marL="800100" lvl="1" indent="-342900" algn="l" eaLnBrk="1" hangingPunct="1"/>
            <a:r>
              <a:rPr lang="fr-BE" sz="2000" b="1" dirty="0" smtClean="0"/>
              <a:t>5. </a:t>
            </a:r>
            <a:r>
              <a:rPr lang="fr-BE" sz="2000" b="1" dirty="0" err="1" smtClean="0"/>
              <a:t>Geographical</a:t>
            </a:r>
            <a:r>
              <a:rPr lang="fr-BE" sz="2000" b="1" dirty="0" smtClean="0"/>
              <a:t> location</a:t>
            </a:r>
          </a:p>
          <a:p>
            <a:pPr marL="800100" lvl="1" indent="-342900" algn="l" eaLnBrk="1" hangingPunct="1"/>
            <a:r>
              <a:rPr lang="fr-BE" sz="2000" b="1" dirty="0" smtClean="0"/>
              <a:t>	</a:t>
            </a:r>
            <a:r>
              <a:rPr lang="fr-BE" sz="1800" b="1" i="1" dirty="0" smtClean="0"/>
              <a:t>	i.e. Change in national </a:t>
            </a:r>
            <a:r>
              <a:rPr lang="fr-BE" sz="1800" b="1" i="1" dirty="0" err="1" smtClean="0"/>
              <a:t>boundaries</a:t>
            </a:r>
            <a:endParaRPr lang="fr-BE" sz="1800" b="1" i="1" dirty="0" smtClean="0"/>
          </a:p>
          <a:p>
            <a:pPr lvl="1" algn="l" eaLnBrk="1" hangingPunct="1"/>
            <a:endParaRPr lang="fr-BE" sz="1800" b="1" dirty="0" smtClean="0"/>
          </a:p>
          <a:p>
            <a:pPr algn="l" eaLnBrk="1" hangingPunct="1">
              <a:buFontTx/>
              <a:buChar char="-"/>
            </a:pPr>
            <a:endParaRPr lang="en-US" sz="1800" b="1" dirty="0"/>
          </a:p>
          <a:p>
            <a:pPr algn="l" eaLnBrk="1" hangingPunct="1"/>
            <a:endParaRPr lang="en-US" sz="1800" dirty="0" smtClean="0"/>
          </a:p>
        </p:txBody>
      </p:sp>
    </p:spTree>
    <p:extLst>
      <p:ext uri="{BB962C8B-B14F-4D97-AF65-F5344CB8AC3E}">
        <p14:creationId xmlns:p14="http://schemas.microsoft.com/office/powerpoint/2010/main" val="24870750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071546"/>
            <a:ext cx="8715436" cy="917294"/>
          </a:xfrm>
        </p:spPr>
        <p:txBody>
          <a:bodyPr/>
          <a:lstStyle/>
          <a:p>
            <a:r>
              <a:rPr lang="en-GB" sz="4000" b="1" dirty="0" smtClean="0"/>
              <a:t>Challenges</a:t>
            </a:r>
            <a:endParaRPr lang="en-GB" sz="4000" b="1" dirty="0"/>
          </a:p>
        </p:txBody>
      </p:sp>
      <p:sp>
        <p:nvSpPr>
          <p:cNvPr id="3" name="Content Placeholder 2"/>
          <p:cNvSpPr>
            <a:spLocks noGrp="1"/>
          </p:cNvSpPr>
          <p:nvPr>
            <p:ph idx="1"/>
          </p:nvPr>
        </p:nvSpPr>
        <p:spPr>
          <a:xfrm>
            <a:off x="251520" y="2708920"/>
            <a:ext cx="8715436" cy="4357718"/>
          </a:xfrm>
        </p:spPr>
        <p:txBody>
          <a:bodyPr/>
          <a:lstStyle/>
          <a:p>
            <a:pPr marL="0" indent="0" algn="ctr">
              <a:buNone/>
            </a:pPr>
            <a:r>
              <a:rPr lang="en-GB" sz="2800" b="1" dirty="0" smtClean="0">
                <a:latin typeface="+mj-lt"/>
              </a:rPr>
              <a:t>Improving the completeness of information (disaggregated data)</a:t>
            </a:r>
          </a:p>
          <a:p>
            <a:pPr marL="0" indent="0" algn="ctr">
              <a:buNone/>
            </a:pPr>
            <a:endParaRPr lang="en-GB" sz="2800" b="1" dirty="0" smtClean="0">
              <a:latin typeface="+mj-lt"/>
            </a:endParaRPr>
          </a:p>
          <a:p>
            <a:pPr lvl="1"/>
            <a:r>
              <a:rPr lang="en-GB" sz="2400" b="1" dirty="0" smtClean="0">
                <a:latin typeface="+mj-lt"/>
              </a:rPr>
              <a:t>Limitations : </a:t>
            </a:r>
          </a:p>
          <a:p>
            <a:pPr lvl="2"/>
            <a:r>
              <a:rPr lang="en-GB" sz="2000" b="1" dirty="0">
                <a:latin typeface="+mj-lt"/>
              </a:rPr>
              <a:t>C</a:t>
            </a:r>
            <a:r>
              <a:rPr lang="en-GB" sz="2000" b="1" dirty="0" smtClean="0">
                <a:latin typeface="+mj-lt"/>
              </a:rPr>
              <a:t>omparability and inter-operability</a:t>
            </a:r>
          </a:p>
          <a:p>
            <a:pPr lvl="2"/>
            <a:r>
              <a:rPr lang="en-GB" sz="2000" b="1" dirty="0" smtClean="0">
                <a:latin typeface="+mj-lt"/>
              </a:rPr>
              <a:t>Data collection initiatives project-based (lack of long-term perspective)</a:t>
            </a:r>
          </a:p>
          <a:p>
            <a:pPr lvl="2"/>
            <a:r>
              <a:rPr lang="en-GB" sz="2000" b="1" dirty="0" smtClean="0">
                <a:latin typeface="+mj-lt"/>
              </a:rPr>
              <a:t>Lack of comprehensive policy among organizations</a:t>
            </a:r>
          </a:p>
        </p:txBody>
      </p:sp>
    </p:spTree>
    <p:extLst>
      <p:ext uri="{BB962C8B-B14F-4D97-AF65-F5344CB8AC3E}">
        <p14:creationId xmlns:p14="http://schemas.microsoft.com/office/powerpoint/2010/main" val="166355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WHAT ARE THE NEEDS?</a:t>
            </a:r>
            <a:endParaRPr lang="en-US" b="1" dirty="0"/>
          </a:p>
        </p:txBody>
      </p:sp>
      <p:sp>
        <p:nvSpPr>
          <p:cNvPr id="3" name="Content Placeholder 2"/>
          <p:cNvSpPr>
            <a:spLocks noGrp="1"/>
          </p:cNvSpPr>
          <p:nvPr>
            <p:ph idx="1"/>
          </p:nvPr>
        </p:nvSpPr>
        <p:spPr>
          <a:xfrm>
            <a:off x="179512" y="2852936"/>
            <a:ext cx="8715436" cy="4357718"/>
          </a:xfrm>
        </p:spPr>
        <p:txBody>
          <a:bodyPr/>
          <a:lstStyle/>
          <a:p>
            <a:r>
              <a:rPr lang="fr-BE" sz="2800" b="1" dirty="0" err="1" smtClean="0"/>
              <a:t>Adequate</a:t>
            </a:r>
            <a:r>
              <a:rPr lang="fr-BE" sz="2800" b="1" dirty="0" smtClean="0"/>
              <a:t> </a:t>
            </a:r>
            <a:r>
              <a:rPr lang="fr-BE" sz="2800" b="1" dirty="0" err="1" smtClean="0"/>
              <a:t>database</a:t>
            </a:r>
            <a:r>
              <a:rPr lang="fr-BE" sz="2800" b="1" dirty="0" smtClean="0"/>
              <a:t> structures</a:t>
            </a:r>
          </a:p>
          <a:p>
            <a:r>
              <a:rPr lang="fr-BE" sz="2800" b="1" dirty="0" err="1" smtClean="0"/>
              <a:t>Standardized</a:t>
            </a:r>
            <a:r>
              <a:rPr lang="fr-BE" sz="2800" b="1" dirty="0" smtClean="0"/>
              <a:t> </a:t>
            </a:r>
            <a:r>
              <a:rPr lang="fr-BE" sz="2800" b="1" dirty="0" err="1" smtClean="0"/>
              <a:t>methodology</a:t>
            </a:r>
            <a:r>
              <a:rPr lang="fr-BE" sz="2800" b="1" dirty="0" smtClean="0"/>
              <a:t> and </a:t>
            </a:r>
            <a:r>
              <a:rPr lang="fr-BE" sz="2800" b="1" dirty="0" err="1" smtClean="0"/>
              <a:t>operational</a:t>
            </a:r>
            <a:r>
              <a:rPr lang="fr-BE" sz="2800" b="1" dirty="0" smtClean="0"/>
              <a:t> </a:t>
            </a:r>
            <a:r>
              <a:rPr lang="fr-BE" sz="2800" b="1" dirty="0" err="1" smtClean="0"/>
              <a:t>approaches</a:t>
            </a:r>
            <a:endParaRPr lang="fr-BE" sz="2800" b="1" dirty="0" smtClean="0"/>
          </a:p>
          <a:p>
            <a:r>
              <a:rPr lang="fr-BE" sz="2800" b="1" dirty="0" err="1" smtClean="0"/>
              <a:t>Interoperability</a:t>
            </a:r>
            <a:endParaRPr lang="fr-BE" sz="2800" b="1" dirty="0" smtClean="0"/>
          </a:p>
          <a:p>
            <a:r>
              <a:rPr lang="fr-BE" sz="2800" b="1" dirty="0" err="1" smtClean="0"/>
              <a:t>Sustainability</a:t>
            </a:r>
            <a:endParaRPr lang="en-US" sz="2800" b="1" dirty="0"/>
          </a:p>
        </p:txBody>
      </p:sp>
    </p:spTree>
    <p:extLst>
      <p:ext uri="{BB962C8B-B14F-4D97-AF65-F5344CB8AC3E}">
        <p14:creationId xmlns:p14="http://schemas.microsoft.com/office/powerpoint/2010/main" val="3031530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STRENGHTS OF EM-DAT</a:t>
            </a:r>
            <a:endParaRPr lang="en-US" b="1" dirty="0"/>
          </a:p>
        </p:txBody>
      </p:sp>
      <p:sp>
        <p:nvSpPr>
          <p:cNvPr id="3" name="Content Placeholder 2"/>
          <p:cNvSpPr>
            <a:spLocks noGrp="1"/>
          </p:cNvSpPr>
          <p:nvPr>
            <p:ph idx="1"/>
          </p:nvPr>
        </p:nvSpPr>
        <p:spPr/>
        <p:txBody>
          <a:bodyPr/>
          <a:lstStyle/>
          <a:p>
            <a:r>
              <a:rPr lang="fr-BE" sz="2400" b="1" dirty="0" smtClean="0"/>
              <a:t>Unique free accessible </a:t>
            </a:r>
            <a:r>
              <a:rPr lang="fr-BE" sz="2400" b="1" dirty="0" err="1" smtClean="0"/>
              <a:t>database</a:t>
            </a:r>
            <a:endParaRPr lang="fr-BE" sz="2400" b="1" dirty="0" smtClean="0"/>
          </a:p>
          <a:p>
            <a:pPr marL="0" indent="0">
              <a:buNone/>
            </a:pPr>
            <a:endParaRPr lang="fr-BE" sz="2400" b="1" dirty="0" smtClean="0"/>
          </a:p>
          <a:p>
            <a:r>
              <a:rPr lang="fr-BE" sz="2400" b="1" dirty="0" err="1" smtClean="0"/>
              <a:t>Acts</a:t>
            </a:r>
            <a:r>
              <a:rPr lang="fr-BE" sz="2400" b="1" dirty="0" smtClean="0"/>
              <a:t> as a </a:t>
            </a:r>
            <a:r>
              <a:rPr lang="fr-BE" sz="2400" b="1" dirty="0" err="1" smtClean="0"/>
              <a:t>reference</a:t>
            </a:r>
            <a:r>
              <a:rPr lang="fr-BE" sz="2400" b="1" dirty="0" smtClean="0"/>
              <a:t> point for global </a:t>
            </a:r>
            <a:r>
              <a:rPr lang="fr-BE" sz="2400" b="1" dirty="0" err="1" smtClean="0"/>
              <a:t>analysis</a:t>
            </a:r>
            <a:r>
              <a:rPr lang="fr-BE" sz="2400" b="1" dirty="0" smtClean="0"/>
              <a:t> of </a:t>
            </a:r>
            <a:r>
              <a:rPr lang="fr-BE" sz="2400" b="1" dirty="0" err="1" smtClean="0"/>
              <a:t>disaster</a:t>
            </a:r>
            <a:r>
              <a:rPr lang="fr-BE" sz="2400" b="1" dirty="0" smtClean="0"/>
              <a:t> occurrence and impact</a:t>
            </a:r>
          </a:p>
          <a:p>
            <a:endParaRPr lang="fr-BE" sz="2400" b="1" dirty="0" smtClean="0"/>
          </a:p>
          <a:p>
            <a:r>
              <a:rPr lang="fr-BE" sz="2400" b="1" dirty="0" smtClean="0"/>
              <a:t>Unique basis for </a:t>
            </a:r>
            <a:r>
              <a:rPr lang="fr-BE" sz="2400" b="1" dirty="0" err="1" smtClean="0"/>
              <a:t>policy</a:t>
            </a:r>
            <a:r>
              <a:rPr lang="fr-BE" sz="2400" b="1" dirty="0" smtClean="0"/>
              <a:t> </a:t>
            </a:r>
            <a:r>
              <a:rPr lang="fr-BE" sz="2400" b="1" dirty="0" err="1" smtClean="0"/>
              <a:t>paper</a:t>
            </a:r>
            <a:r>
              <a:rPr lang="fr-BE" sz="2400" b="1" dirty="0" smtClean="0"/>
              <a:t> on </a:t>
            </a:r>
            <a:r>
              <a:rPr lang="fr-BE" sz="2400" b="1" dirty="0" err="1" smtClean="0"/>
              <a:t>disaster</a:t>
            </a:r>
            <a:r>
              <a:rPr lang="fr-BE" sz="2400" b="1" dirty="0" smtClean="0"/>
              <a:t> </a:t>
            </a:r>
            <a:r>
              <a:rPr lang="fr-BE" sz="2400" b="1" dirty="0" err="1" smtClean="0"/>
              <a:t>reduction</a:t>
            </a:r>
            <a:r>
              <a:rPr lang="fr-BE" sz="2400" b="1" dirty="0" smtClean="0"/>
              <a:t> and </a:t>
            </a:r>
            <a:r>
              <a:rPr lang="fr-BE" sz="2400" b="1" dirty="0" err="1" smtClean="0"/>
              <a:t>risks</a:t>
            </a:r>
            <a:endParaRPr lang="fr-BE" sz="2400" b="1" dirty="0" smtClean="0"/>
          </a:p>
          <a:p>
            <a:endParaRPr lang="fr-BE" sz="2400" b="1" dirty="0" smtClean="0"/>
          </a:p>
          <a:p>
            <a:r>
              <a:rPr lang="fr-BE" sz="2400" b="1" dirty="0" smtClean="0"/>
              <a:t>International recognition and </a:t>
            </a:r>
            <a:r>
              <a:rPr lang="fr-BE" sz="2400" b="1" dirty="0" err="1" smtClean="0"/>
              <a:t>CREDibility</a:t>
            </a:r>
            <a:endParaRPr lang="fr-BE" sz="2400" b="1" dirty="0" smtClean="0"/>
          </a:p>
          <a:p>
            <a:endParaRPr lang="fr-BE" sz="2400" b="1" dirty="0" smtClean="0"/>
          </a:p>
          <a:p>
            <a:r>
              <a:rPr lang="fr-BE" sz="2400" b="1" dirty="0" err="1" smtClean="0"/>
              <a:t>Capacity</a:t>
            </a:r>
            <a:r>
              <a:rPr lang="fr-BE" sz="2400" b="1" dirty="0" smtClean="0"/>
              <a:t> to </a:t>
            </a:r>
            <a:r>
              <a:rPr lang="fr-BE" sz="2400" b="1" dirty="0" err="1" smtClean="0"/>
              <a:t>provide</a:t>
            </a:r>
            <a:r>
              <a:rPr lang="fr-BE" sz="2400" b="1" dirty="0" smtClean="0"/>
              <a:t> </a:t>
            </a:r>
            <a:r>
              <a:rPr lang="fr-BE" sz="2400" b="1" dirty="0" err="1" smtClean="0"/>
              <a:t>methods</a:t>
            </a:r>
            <a:r>
              <a:rPr lang="fr-BE" sz="2400" b="1" dirty="0" smtClean="0"/>
              <a:t> and guidelines </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600" b="1" dirty="0" smtClean="0"/>
              <a:t>OVERVIEW OF EXISTING DATABASES</a:t>
            </a:r>
            <a:endParaRPr lang="en-US" sz="3600" b="1" dirty="0"/>
          </a:p>
        </p:txBody>
      </p:sp>
      <p:sp>
        <p:nvSpPr>
          <p:cNvPr id="3" name="Content Placeholder 2"/>
          <p:cNvSpPr>
            <a:spLocks noGrp="1"/>
          </p:cNvSpPr>
          <p:nvPr>
            <p:ph idx="1"/>
          </p:nvPr>
        </p:nvSpPr>
        <p:spPr>
          <a:xfrm>
            <a:off x="683568" y="1916832"/>
            <a:ext cx="8283388" cy="936104"/>
          </a:xfrm>
        </p:spPr>
        <p:txBody>
          <a:bodyPr/>
          <a:lstStyle/>
          <a:p>
            <a:r>
              <a:rPr lang="fr-BE" sz="2800" b="1" dirty="0" smtClean="0">
                <a:latin typeface="+mj-lt"/>
              </a:rPr>
              <a:t>Global </a:t>
            </a:r>
            <a:r>
              <a:rPr lang="fr-BE" sz="2800" b="1" dirty="0" err="1" smtClean="0">
                <a:latin typeface="+mj-lt"/>
              </a:rPr>
              <a:t>scale</a:t>
            </a:r>
            <a:r>
              <a:rPr lang="fr-BE" sz="2800" b="1" dirty="0" smtClean="0">
                <a:latin typeface="+mj-lt"/>
              </a:rPr>
              <a:t>:</a:t>
            </a:r>
            <a:r>
              <a:rPr lang="fr-BE" sz="2800" b="1" dirty="0">
                <a:latin typeface="+mj-lt"/>
              </a:rPr>
              <a:t> </a:t>
            </a:r>
            <a:r>
              <a:rPr lang="fr-BE" sz="2800" b="1" dirty="0" smtClean="0">
                <a:latin typeface="+mj-lt"/>
              </a:rPr>
              <a:t>3 EM-DAT/CRED, NATCAT/</a:t>
            </a:r>
            <a:r>
              <a:rPr lang="fr-BE" sz="2800" b="1" dirty="0" err="1" smtClean="0">
                <a:latin typeface="+mj-lt"/>
              </a:rPr>
              <a:t>MünichRe</a:t>
            </a:r>
            <a:r>
              <a:rPr lang="fr-BE" sz="2800" b="1" dirty="0" smtClean="0">
                <a:latin typeface="+mj-lt"/>
              </a:rPr>
              <a:t>, SIGMA/</a:t>
            </a:r>
            <a:r>
              <a:rPr lang="fr-BE" sz="2800" b="1" dirty="0" err="1" smtClean="0">
                <a:latin typeface="+mj-lt"/>
              </a:rPr>
              <a:t>SwissRe</a:t>
            </a:r>
            <a:r>
              <a:rPr lang="fr-BE" sz="2800" b="1" dirty="0" smtClean="0">
                <a:latin typeface="+mj-lt"/>
              </a:rPr>
              <a:t>. </a:t>
            </a:r>
          </a:p>
          <a:p>
            <a:pPr marL="0" indent="0">
              <a:buNone/>
            </a:pPr>
            <a:endParaRPr lang="fr-BE" sz="2800" b="1" dirty="0" smtClean="0">
              <a:latin typeface="+mj-lt"/>
            </a:endParaRPr>
          </a:p>
          <a:p>
            <a:pPr marL="0" indent="0">
              <a:buNone/>
            </a:pPr>
            <a:endParaRPr lang="fr-BE" sz="2800" b="1" dirty="0" smtClean="0">
              <a:latin typeface="+mj-lt"/>
            </a:endParaRPr>
          </a:p>
          <a:p>
            <a:pPr marL="0" indent="0">
              <a:buNone/>
            </a:pPr>
            <a:r>
              <a:rPr lang="fr-BE" sz="2800" b="1" dirty="0">
                <a:latin typeface="+mj-lt"/>
              </a:rPr>
              <a:t> </a:t>
            </a:r>
            <a:r>
              <a:rPr lang="fr-BE" sz="2800" b="1" dirty="0" smtClean="0">
                <a:latin typeface="+mj-lt"/>
              </a:rPr>
              <a:t>   (+/-50)</a:t>
            </a:r>
          </a:p>
          <a:p>
            <a:pPr marL="0" indent="0">
              <a:buNone/>
            </a:pPr>
            <a:endParaRPr lang="fr-BE" sz="2800" b="1" dirty="0">
              <a:latin typeface="+mj-lt"/>
            </a:endParaRPr>
          </a:p>
          <a:p>
            <a:r>
              <a:rPr lang="fr-BE" sz="2800" b="1" dirty="0" smtClean="0">
                <a:latin typeface="+mj-lt"/>
              </a:rPr>
              <a:t>  Events </a:t>
            </a:r>
            <a:r>
              <a:rPr lang="fr-BE" sz="2800" b="1" dirty="0" err="1" smtClean="0">
                <a:latin typeface="+mj-lt"/>
              </a:rPr>
              <a:t>Databases</a:t>
            </a:r>
            <a:r>
              <a:rPr lang="fr-BE" sz="2800" b="1" dirty="0" smtClean="0">
                <a:latin typeface="+mj-lt"/>
              </a:rPr>
              <a:t> (i.e. DFO/</a:t>
            </a:r>
            <a:r>
              <a:rPr lang="fr-BE" sz="2800" b="1" dirty="0" err="1" smtClean="0">
                <a:latin typeface="+mj-lt"/>
              </a:rPr>
              <a:t>Floods</a:t>
            </a:r>
            <a:r>
              <a:rPr lang="fr-BE" sz="2800" b="1" dirty="0" smtClean="0">
                <a:latin typeface="+mj-lt"/>
              </a:rPr>
              <a:t>; USGS)</a:t>
            </a:r>
            <a:endParaRPr lang="en-US" sz="2800" b="1" dirty="0">
              <a:latin typeface="+mj-lt"/>
            </a:endParaRPr>
          </a:p>
        </p:txBody>
      </p:sp>
      <p:sp>
        <p:nvSpPr>
          <p:cNvPr id="5" name="TextBox 4"/>
          <p:cNvSpPr txBox="1"/>
          <p:nvPr/>
        </p:nvSpPr>
        <p:spPr>
          <a:xfrm>
            <a:off x="683568" y="3212976"/>
            <a:ext cx="6552728" cy="892552"/>
          </a:xfrm>
          <a:prstGeom prst="rect">
            <a:avLst/>
          </a:prstGeom>
          <a:noFill/>
        </p:spPr>
        <p:txBody>
          <a:bodyPr wrap="square" rtlCol="0">
            <a:spAutoFit/>
          </a:bodyPr>
          <a:lstStyle/>
          <a:p>
            <a:r>
              <a:rPr lang="fr-BE" sz="2400" b="1" dirty="0" smtClean="0">
                <a:latin typeface="+mj-lt"/>
              </a:rPr>
              <a:t> </a:t>
            </a:r>
          </a:p>
          <a:p>
            <a:pPr marL="457200" indent="-457200">
              <a:buFont typeface="Arial" pitchFamily="34" charset="0"/>
              <a:buChar char="•"/>
            </a:pPr>
            <a:r>
              <a:rPr lang="fr-BE" sz="2800" b="1" dirty="0" smtClean="0">
                <a:latin typeface="+mj-lt"/>
              </a:rPr>
              <a:t>National </a:t>
            </a:r>
            <a:r>
              <a:rPr lang="fr-BE" sz="2800" b="1" dirty="0">
                <a:latin typeface="+mj-lt"/>
              </a:rPr>
              <a:t>and </a:t>
            </a:r>
            <a:r>
              <a:rPr lang="fr-BE" sz="2800" b="1" dirty="0" err="1">
                <a:latin typeface="+mj-lt"/>
              </a:rPr>
              <a:t>sub</a:t>
            </a:r>
            <a:r>
              <a:rPr lang="fr-BE" sz="2800" b="1" dirty="0">
                <a:latin typeface="+mj-lt"/>
              </a:rPr>
              <a:t>-national </a:t>
            </a:r>
            <a:r>
              <a:rPr lang="fr-BE" sz="2800" b="1" dirty="0" err="1">
                <a:latin typeface="+mj-lt"/>
              </a:rPr>
              <a:t>databases</a:t>
            </a:r>
            <a:r>
              <a:rPr lang="fr-BE" sz="2800" b="1" dirty="0">
                <a:latin typeface="+mj-lt"/>
              </a:rPr>
              <a:t> </a:t>
            </a:r>
            <a:endParaRPr lang="en-GB" sz="2800" b="1" dirty="0">
              <a:latin typeface="+mj-lt"/>
            </a:endParaRPr>
          </a:p>
        </p:txBody>
      </p:sp>
    </p:spTree>
    <p:extLst>
      <p:ext uri="{BB962C8B-B14F-4D97-AF65-F5344CB8AC3E}">
        <p14:creationId xmlns:p14="http://schemas.microsoft.com/office/powerpoint/2010/main" val="187570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52736"/>
            <a:ext cx="8715436" cy="785818"/>
          </a:xfrm>
        </p:spPr>
        <p:txBody>
          <a:bodyPr/>
          <a:lstStyle/>
          <a:p>
            <a:r>
              <a:rPr lang="fr-BE" b="1" dirty="0" smtClean="0"/>
              <a:t>EM-DAT/CRED</a:t>
            </a:r>
            <a:endParaRPr lang="en-US" b="1" dirty="0"/>
          </a:p>
        </p:txBody>
      </p:sp>
      <p:sp>
        <p:nvSpPr>
          <p:cNvPr id="3" name="Content Placeholder 2"/>
          <p:cNvSpPr>
            <a:spLocks noGrp="1"/>
          </p:cNvSpPr>
          <p:nvPr>
            <p:ph idx="1"/>
          </p:nvPr>
        </p:nvSpPr>
        <p:spPr>
          <a:xfrm>
            <a:off x="251520" y="1844824"/>
            <a:ext cx="8715436" cy="4680520"/>
          </a:xfrm>
        </p:spPr>
        <p:txBody>
          <a:bodyPr/>
          <a:lstStyle/>
          <a:p>
            <a:r>
              <a:rPr lang="en-US" sz="2000" b="1" dirty="0" smtClean="0"/>
              <a:t> </a:t>
            </a:r>
            <a:r>
              <a:rPr lang="en-US" sz="2000" b="1" dirty="0"/>
              <a:t>Importance of measuring human impacts</a:t>
            </a:r>
            <a:endParaRPr lang="fr-BE" sz="2000" b="1" dirty="0" smtClean="0"/>
          </a:p>
          <a:p>
            <a:pPr marL="0" indent="0">
              <a:buNone/>
            </a:pPr>
            <a:endParaRPr lang="fr-BE" sz="2000" b="1" dirty="0" smtClean="0"/>
          </a:p>
          <a:p>
            <a:r>
              <a:rPr lang="fr-BE" sz="2000" b="1" dirty="0" smtClean="0"/>
              <a:t>Emergency Events </a:t>
            </a:r>
            <a:r>
              <a:rPr lang="fr-BE" sz="2000" b="1" dirty="0" err="1" smtClean="0"/>
              <a:t>Database</a:t>
            </a:r>
            <a:r>
              <a:rPr lang="fr-BE" sz="2000" b="1" dirty="0" smtClean="0"/>
              <a:t>, </a:t>
            </a:r>
            <a:r>
              <a:rPr lang="fr-BE" sz="2000" b="1" dirty="0" err="1" smtClean="0"/>
              <a:t>created</a:t>
            </a:r>
            <a:r>
              <a:rPr lang="fr-BE" sz="2000" b="1" dirty="0" smtClean="0"/>
              <a:t> 1988, </a:t>
            </a:r>
            <a:r>
              <a:rPr lang="fr-BE" sz="2000" b="1" dirty="0" err="1" smtClean="0"/>
              <a:t>maintained</a:t>
            </a:r>
            <a:r>
              <a:rPr lang="fr-BE" sz="2000" b="1" dirty="0" smtClean="0"/>
              <a:t> by CRED, Université Catholique de Louvain, Brussels</a:t>
            </a:r>
          </a:p>
          <a:p>
            <a:pPr marL="0" indent="0">
              <a:buNone/>
            </a:pPr>
            <a:endParaRPr lang="fr-BE" sz="2000" b="1" dirty="0" smtClean="0"/>
          </a:p>
          <a:p>
            <a:r>
              <a:rPr lang="fr-BE" sz="2000" b="1" dirty="0"/>
              <a:t>Project </a:t>
            </a:r>
            <a:r>
              <a:rPr lang="fr-BE" sz="2000" b="1" dirty="0" err="1"/>
              <a:t>funded</a:t>
            </a:r>
            <a:r>
              <a:rPr lang="fr-BE" sz="2000" b="1" dirty="0"/>
              <a:t> by OFDA/USAID, USA</a:t>
            </a:r>
            <a:endParaRPr lang="fr-BE" sz="2000" b="1" dirty="0" smtClean="0"/>
          </a:p>
          <a:p>
            <a:pPr marL="0" indent="0">
              <a:buNone/>
            </a:pPr>
            <a:r>
              <a:rPr lang="fr-BE" sz="2000" b="1" dirty="0" smtClean="0"/>
              <a:t> </a:t>
            </a:r>
          </a:p>
          <a:p>
            <a:r>
              <a:rPr lang="fr-BE" sz="2000" b="1" dirty="0" smtClean="0"/>
              <a:t>Objective: </a:t>
            </a:r>
            <a:r>
              <a:rPr lang="fr-BE" sz="2000" b="1" dirty="0" err="1" smtClean="0"/>
              <a:t>Provide</a:t>
            </a:r>
            <a:r>
              <a:rPr lang="fr-BE" sz="2000" b="1" dirty="0" smtClean="0"/>
              <a:t> </a:t>
            </a:r>
            <a:r>
              <a:rPr lang="fr-BE" sz="2000" b="1" dirty="0" err="1" smtClean="0"/>
              <a:t>evidence</a:t>
            </a:r>
            <a:r>
              <a:rPr lang="fr-BE" sz="2000" b="1" dirty="0" smtClean="0"/>
              <a:t>-base to </a:t>
            </a:r>
            <a:r>
              <a:rPr lang="fr-BE" sz="2000" b="1" dirty="0" err="1" smtClean="0"/>
              <a:t>humanitarian</a:t>
            </a:r>
            <a:r>
              <a:rPr lang="fr-BE" sz="2000" b="1" dirty="0" smtClean="0"/>
              <a:t> and </a:t>
            </a:r>
            <a:r>
              <a:rPr lang="fr-BE" sz="2000" b="1" dirty="0" err="1" smtClean="0"/>
              <a:t>development</a:t>
            </a:r>
            <a:r>
              <a:rPr lang="fr-BE" sz="2000" b="1" dirty="0" smtClean="0"/>
              <a:t> </a:t>
            </a:r>
            <a:r>
              <a:rPr lang="fr-BE" sz="2000" b="1" dirty="0" err="1" smtClean="0"/>
              <a:t>actors</a:t>
            </a:r>
            <a:r>
              <a:rPr lang="fr-BE" sz="2000" b="1" dirty="0" smtClean="0"/>
              <a:t> </a:t>
            </a:r>
            <a:r>
              <a:rPr lang="fr-BE" sz="2000" b="1" dirty="0" err="1" smtClean="0"/>
              <a:t>at</a:t>
            </a:r>
            <a:r>
              <a:rPr lang="fr-BE" sz="2000" b="1" dirty="0" smtClean="0"/>
              <a:t> national and international </a:t>
            </a:r>
            <a:r>
              <a:rPr lang="fr-BE" sz="2000" b="1" dirty="0" err="1" smtClean="0"/>
              <a:t>levels</a:t>
            </a:r>
            <a:endParaRPr lang="fr-BE" sz="2000" b="1" dirty="0" smtClean="0"/>
          </a:p>
          <a:p>
            <a:pPr marL="0" indent="0">
              <a:buNone/>
            </a:pPr>
            <a:r>
              <a:rPr lang="fr-BE" sz="2000" b="1" dirty="0"/>
              <a:t> </a:t>
            </a:r>
            <a:endParaRPr lang="fr-BE" sz="2000" b="1" dirty="0" smtClean="0"/>
          </a:p>
          <a:p>
            <a:r>
              <a:rPr lang="fr-BE" sz="2000" b="1" dirty="0" err="1" smtClean="0"/>
              <a:t>Publicly</a:t>
            </a:r>
            <a:r>
              <a:rPr lang="fr-BE" sz="2000" b="1" dirty="0" smtClean="0"/>
              <a:t> </a:t>
            </a:r>
            <a:r>
              <a:rPr lang="fr-BE" sz="2000" b="1" dirty="0" err="1" smtClean="0"/>
              <a:t>available</a:t>
            </a:r>
            <a:r>
              <a:rPr lang="fr-BE" sz="2000" b="1" dirty="0" smtClean="0"/>
              <a:t> (www.emdat.be)</a:t>
            </a:r>
            <a:endParaRPr lang="en-US" sz="2000" b="1" dirty="0"/>
          </a:p>
        </p:txBody>
      </p:sp>
    </p:spTree>
    <p:extLst>
      <p:ext uri="{BB962C8B-B14F-4D97-AF65-F5344CB8AC3E}">
        <p14:creationId xmlns:p14="http://schemas.microsoft.com/office/powerpoint/2010/main" val="196898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71546"/>
            <a:ext cx="8750206" cy="1421350"/>
          </a:xfrm>
        </p:spPr>
        <p:txBody>
          <a:bodyPr/>
          <a:lstStyle/>
          <a:p>
            <a:r>
              <a:rPr lang="en-GB" sz="3600" dirty="0" smtClean="0"/>
              <a:t>Total occurrence of natural disasters from 1950 to 2012* </a:t>
            </a:r>
            <a:endParaRPr lang="en-GB" sz="3600" dirty="0"/>
          </a:p>
        </p:txBody>
      </p:sp>
      <p:pic>
        <p:nvPicPr>
          <p:cNvPr id="1027" name="Picture 3" descr="Z:\Laurence.McLean\disaster occurance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149917"/>
            <a:ext cx="7056784" cy="41848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516216" y="6093296"/>
            <a:ext cx="2232248" cy="369332"/>
          </a:xfrm>
          <a:prstGeom prst="rect">
            <a:avLst/>
          </a:prstGeom>
          <a:noFill/>
        </p:spPr>
        <p:txBody>
          <a:bodyPr wrap="square" rtlCol="0">
            <a:spAutoFit/>
          </a:bodyPr>
          <a:lstStyle/>
          <a:p>
            <a:r>
              <a:rPr lang="en-GB" dirty="0" smtClean="0"/>
              <a:t>Source: CRED</a:t>
            </a:r>
            <a:endParaRPr lang="en-GB" dirty="0"/>
          </a:p>
        </p:txBody>
      </p:sp>
    </p:spTree>
    <p:extLst>
      <p:ext uri="{BB962C8B-B14F-4D97-AF65-F5344CB8AC3E}">
        <p14:creationId xmlns:p14="http://schemas.microsoft.com/office/powerpoint/2010/main" val="101761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071546"/>
            <a:ext cx="8715436" cy="1277334"/>
          </a:xfrm>
        </p:spPr>
        <p:txBody>
          <a:bodyPr/>
          <a:lstStyle/>
          <a:p>
            <a:r>
              <a:rPr lang="en-US" sz="3600" dirty="0" smtClean="0"/>
              <a:t>Total number </a:t>
            </a:r>
            <a:r>
              <a:rPr lang="en-US" sz="3600" dirty="0"/>
              <a:t>affected </a:t>
            </a:r>
            <a:r>
              <a:rPr lang="en-US" sz="3600" dirty="0" smtClean="0"/>
              <a:t>by natural disasters </a:t>
            </a:r>
            <a:r>
              <a:rPr lang="en-US" sz="3600" dirty="0"/>
              <a:t>from 1900 to 2012.</a:t>
            </a:r>
            <a:br>
              <a:rPr lang="en-US" sz="3600" dirty="0"/>
            </a:b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8717788"/>
              </p:ext>
            </p:extLst>
          </p:nvPr>
        </p:nvGraphicFramePr>
        <p:xfrm>
          <a:off x="214313" y="2276872"/>
          <a:ext cx="8715375" cy="41525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0244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EM-DAT DISASTER DEFINITION</a:t>
            </a:r>
            <a:endParaRPr lang="en-US" b="1" dirty="0"/>
          </a:p>
        </p:txBody>
      </p:sp>
      <p:sp>
        <p:nvSpPr>
          <p:cNvPr id="3" name="Content Placeholder 2"/>
          <p:cNvSpPr>
            <a:spLocks noGrp="1"/>
          </p:cNvSpPr>
          <p:nvPr>
            <p:ph idx="1"/>
          </p:nvPr>
        </p:nvSpPr>
        <p:spPr/>
        <p:txBody>
          <a:bodyPr/>
          <a:lstStyle/>
          <a:p>
            <a:pPr marL="0" indent="0">
              <a:buNone/>
            </a:pPr>
            <a:endParaRPr lang="en-GB" sz="2400" b="1" dirty="0"/>
          </a:p>
          <a:p>
            <a:pPr marL="0" indent="0" algn="ctr">
              <a:buNone/>
            </a:pPr>
            <a:r>
              <a:rPr lang="en-GB" b="1" dirty="0" smtClean="0"/>
              <a:t>“A </a:t>
            </a:r>
            <a:r>
              <a:rPr lang="en-GB" b="1" dirty="0"/>
              <a:t>situation or event which overwhelms local capacity, necessitating a request to a national or international level for external assistance; an unforeseen and often sudden event that causes great damage, destruction and human suffering”</a:t>
            </a:r>
            <a:endParaRPr lang="en-US" b="1" dirty="0"/>
          </a:p>
          <a:p>
            <a:endParaRPr lang="fr-BE" sz="2800" b="1" dirty="0" smtClean="0"/>
          </a:p>
          <a:p>
            <a:pPr>
              <a:buFont typeface="Arial" pitchFamily="34" charset="0"/>
              <a:buChar char="•"/>
            </a:pPr>
            <a:endParaRPr lang="fr-BE" b="1" dirty="0" smtClean="0"/>
          </a:p>
        </p:txBody>
      </p:sp>
    </p:spTree>
    <p:extLst>
      <p:ext uri="{BB962C8B-B14F-4D97-AF65-F5344CB8AC3E}">
        <p14:creationId xmlns:p14="http://schemas.microsoft.com/office/powerpoint/2010/main" val="3714551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EM-DAT </a:t>
            </a:r>
            <a:r>
              <a:rPr lang="fr-BE" b="1" dirty="0" err="1" smtClean="0"/>
              <a:t>Criteria</a:t>
            </a:r>
            <a:endParaRPr lang="en-US" b="1" dirty="0"/>
          </a:p>
        </p:txBody>
      </p:sp>
      <p:sp>
        <p:nvSpPr>
          <p:cNvPr id="3" name="Content Placeholder 2"/>
          <p:cNvSpPr>
            <a:spLocks noGrp="1"/>
          </p:cNvSpPr>
          <p:nvPr>
            <p:ph idx="1"/>
          </p:nvPr>
        </p:nvSpPr>
        <p:spPr/>
        <p:txBody>
          <a:bodyPr/>
          <a:lstStyle/>
          <a:p>
            <a:r>
              <a:rPr lang="fr-BE" sz="2400" b="1" dirty="0" smtClean="0"/>
              <a:t>10 or more people </a:t>
            </a:r>
            <a:r>
              <a:rPr lang="fr-BE" sz="2400" b="1" dirty="0" err="1" smtClean="0"/>
              <a:t>reported</a:t>
            </a:r>
            <a:r>
              <a:rPr lang="fr-BE" sz="2400" b="1" dirty="0" smtClean="0"/>
              <a:t> </a:t>
            </a:r>
            <a:r>
              <a:rPr lang="fr-BE" sz="2400" b="1" dirty="0" err="1" smtClean="0"/>
              <a:t>killed</a:t>
            </a:r>
            <a:endParaRPr lang="fr-BE" sz="2400" b="1" dirty="0" smtClean="0"/>
          </a:p>
          <a:p>
            <a:endParaRPr lang="fr-BE" sz="2400" b="1" dirty="0" smtClean="0"/>
          </a:p>
          <a:p>
            <a:pPr>
              <a:buNone/>
            </a:pPr>
            <a:r>
              <a:rPr lang="fr-BE" sz="2400" b="1" dirty="0" smtClean="0"/>
              <a:t>and/or</a:t>
            </a:r>
          </a:p>
          <a:p>
            <a:endParaRPr lang="fr-BE" sz="2400" b="1" dirty="0" smtClean="0"/>
          </a:p>
          <a:p>
            <a:r>
              <a:rPr lang="fr-BE" sz="2400" b="1" dirty="0" smtClean="0"/>
              <a:t>100 or more people </a:t>
            </a:r>
            <a:r>
              <a:rPr lang="fr-BE" sz="2400" b="1" dirty="0" err="1" smtClean="0"/>
              <a:t>reported</a:t>
            </a:r>
            <a:r>
              <a:rPr lang="fr-BE" sz="2400" b="1" dirty="0" smtClean="0"/>
              <a:t> </a:t>
            </a:r>
            <a:r>
              <a:rPr lang="fr-BE" sz="2400" b="1" dirty="0" err="1" smtClean="0"/>
              <a:t>affected</a:t>
            </a:r>
            <a:endParaRPr lang="fr-BE" sz="2400" b="1" dirty="0" smtClean="0"/>
          </a:p>
          <a:p>
            <a:endParaRPr lang="fr-BE" sz="2400" b="1" dirty="0" smtClean="0"/>
          </a:p>
          <a:p>
            <a:pPr>
              <a:buNone/>
            </a:pPr>
            <a:r>
              <a:rPr lang="fr-BE" sz="2400" b="1" dirty="0" smtClean="0"/>
              <a:t>and/or</a:t>
            </a:r>
          </a:p>
          <a:p>
            <a:pPr>
              <a:buNone/>
            </a:pPr>
            <a:endParaRPr lang="fr-BE" sz="2400" b="1" dirty="0" smtClean="0"/>
          </a:p>
          <a:p>
            <a:r>
              <a:rPr lang="fr-BE" sz="2400" b="1" dirty="0" smtClean="0"/>
              <a:t>Call for international assistance </a:t>
            </a:r>
            <a:r>
              <a:rPr lang="fr-BE" sz="2400" b="1" dirty="0"/>
              <a:t>/</a:t>
            </a:r>
            <a:r>
              <a:rPr lang="fr-BE" sz="2400" b="1" dirty="0" smtClean="0"/>
              <a:t>state of emergency </a:t>
            </a:r>
            <a:r>
              <a:rPr lang="fr-BE" sz="2400" b="1" dirty="0" err="1" smtClean="0"/>
              <a:t>is</a:t>
            </a:r>
            <a:r>
              <a:rPr lang="fr-BE" sz="2400" b="1" dirty="0" smtClean="0"/>
              <a:t> </a:t>
            </a:r>
            <a:r>
              <a:rPr lang="fr-BE" sz="2400" b="1" dirty="0" err="1" smtClean="0"/>
              <a:t>declared</a:t>
            </a:r>
            <a:r>
              <a:rPr lang="fr-BE" sz="2400" b="1" dirty="0"/>
              <a:t> </a:t>
            </a:r>
            <a:endParaRPr lang="fr-BE" sz="2400" b="1" dirty="0" smtClean="0"/>
          </a:p>
          <a:p>
            <a:endParaRPr lang="fr-BE" sz="2800" b="1" dirty="0" smtClean="0"/>
          </a:p>
          <a:p>
            <a:pPr>
              <a:buFont typeface="Arial" pitchFamily="34" charset="0"/>
              <a:buChar char="•"/>
            </a:pPr>
            <a:endParaRPr lang="fr-BE"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b="1" dirty="0" smtClean="0"/>
              <a:t>Sources of information</a:t>
            </a:r>
            <a:endParaRPr lang="en-US" b="1" dirty="0"/>
          </a:p>
        </p:txBody>
      </p:sp>
      <p:sp>
        <p:nvSpPr>
          <p:cNvPr id="3" name="Content Placeholder 2"/>
          <p:cNvSpPr>
            <a:spLocks noGrp="1"/>
          </p:cNvSpPr>
          <p:nvPr>
            <p:ph idx="1"/>
          </p:nvPr>
        </p:nvSpPr>
        <p:spPr/>
        <p:txBody>
          <a:bodyPr/>
          <a:lstStyle/>
          <a:p>
            <a:pPr marL="0" indent="0">
              <a:buNone/>
            </a:pPr>
            <a:r>
              <a:rPr lang="en-GB" sz="2400" b="1" dirty="0" smtClean="0">
                <a:latin typeface="+mj-lt"/>
              </a:rPr>
              <a:t>Multi source policy, comprising </a:t>
            </a:r>
            <a:r>
              <a:rPr lang="en-GB" sz="2400" b="1" dirty="0">
                <a:latin typeface="+mj-lt"/>
              </a:rPr>
              <a:t>of UN agencies, non-governmental organizations, insurance companies, research institutes and press </a:t>
            </a:r>
            <a:r>
              <a:rPr lang="en-GB" sz="2400" b="1" dirty="0" smtClean="0">
                <a:latin typeface="+mj-lt"/>
              </a:rPr>
              <a:t>agencies.  </a:t>
            </a:r>
            <a:endParaRPr lang="en-GB" sz="2000" b="1" dirty="0" smtClean="0"/>
          </a:p>
          <a:p>
            <a:pPr marL="0" indent="0">
              <a:buNone/>
            </a:pPr>
            <a:r>
              <a:rPr lang="en-GB" sz="2400" b="1" dirty="0" smtClean="0">
                <a:latin typeface="+mj-lt"/>
              </a:rPr>
              <a:t>Priority is </a:t>
            </a:r>
            <a:r>
              <a:rPr lang="en-GB" sz="2400" b="1" dirty="0">
                <a:latin typeface="+mj-lt"/>
              </a:rPr>
              <a:t>given to data </a:t>
            </a:r>
            <a:r>
              <a:rPr lang="en-GB" sz="2400" b="1" dirty="0" smtClean="0">
                <a:latin typeface="+mj-lt"/>
              </a:rPr>
              <a:t>from: </a:t>
            </a:r>
          </a:p>
          <a:p>
            <a:pPr marL="400050" lvl="1" indent="0">
              <a:buNone/>
            </a:pPr>
            <a:r>
              <a:rPr lang="en-GB" sz="2000" b="1" dirty="0" smtClean="0">
                <a:latin typeface="+mj-lt"/>
              </a:rPr>
              <a:t>1) UN agencies </a:t>
            </a:r>
          </a:p>
          <a:p>
            <a:pPr marL="400050" lvl="1" indent="0">
              <a:buNone/>
            </a:pPr>
            <a:r>
              <a:rPr lang="en-GB" sz="2000" b="1" dirty="0" smtClean="0">
                <a:latin typeface="+mj-lt"/>
              </a:rPr>
              <a:t>2) OFDA </a:t>
            </a:r>
          </a:p>
          <a:p>
            <a:pPr marL="400050" lvl="1" indent="0">
              <a:buNone/>
            </a:pPr>
            <a:r>
              <a:rPr lang="en-GB" sz="2000" b="1" dirty="0" smtClean="0">
                <a:latin typeface="+mj-lt"/>
              </a:rPr>
              <a:t>3) Governments </a:t>
            </a:r>
          </a:p>
          <a:p>
            <a:pPr marL="400050" lvl="1" indent="0">
              <a:buNone/>
            </a:pPr>
            <a:r>
              <a:rPr lang="en-GB" sz="2000" b="1" dirty="0" smtClean="0">
                <a:latin typeface="+mj-lt"/>
              </a:rPr>
              <a:t>4) International Federation (IFRC)</a:t>
            </a:r>
          </a:p>
          <a:p>
            <a:pPr marL="400050" lvl="1" indent="0">
              <a:buNone/>
            </a:pPr>
            <a:r>
              <a:rPr lang="en-GB" sz="2000" b="1" dirty="0" smtClean="0">
                <a:latin typeface="+mj-lt"/>
              </a:rPr>
              <a:t>5) Insurance/reinsurance companies</a:t>
            </a:r>
          </a:p>
          <a:p>
            <a:pPr marL="400050" lvl="1" indent="0">
              <a:buNone/>
            </a:pPr>
            <a:r>
              <a:rPr lang="en-GB" sz="2000" b="1" dirty="0" smtClean="0">
                <a:latin typeface="+mj-lt"/>
              </a:rPr>
              <a:t>6) Research Institutions</a:t>
            </a:r>
          </a:p>
          <a:p>
            <a:pPr marL="400050" lvl="1" indent="0">
              <a:buNone/>
            </a:pPr>
            <a:r>
              <a:rPr lang="en-GB" sz="2000" b="1" dirty="0" smtClean="0">
                <a:latin typeface="+mj-lt"/>
              </a:rPr>
              <a:t>7) Press</a:t>
            </a:r>
          </a:p>
          <a:p>
            <a:pPr marL="0" indent="0">
              <a:buNone/>
            </a:pPr>
            <a:endParaRPr lang="en-GB" sz="2000" b="1" dirty="0"/>
          </a:p>
          <a:p>
            <a:pPr marL="0" indent="0">
              <a:buNone/>
            </a:pPr>
            <a:endParaRPr lang="fr-BE" sz="2800" b="1" dirty="0" smtClean="0"/>
          </a:p>
          <a:p>
            <a:pPr>
              <a:buFont typeface="Arial" pitchFamily="34" charset="0"/>
              <a:buChar char="•"/>
            </a:pPr>
            <a:endParaRPr lang="fr-BE" b="1" dirty="0" smtClean="0"/>
          </a:p>
        </p:txBody>
      </p:sp>
    </p:spTree>
    <p:extLst>
      <p:ext uri="{BB962C8B-B14F-4D97-AF65-F5344CB8AC3E}">
        <p14:creationId xmlns:p14="http://schemas.microsoft.com/office/powerpoint/2010/main" val="2213318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ED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CRED_PowerPoint_Template</Template>
  <TotalTime>8724</TotalTime>
  <Words>1618</Words>
  <Application>Microsoft Office PowerPoint</Application>
  <PresentationFormat>On-screen Show (4:3)</PresentationFormat>
  <Paragraphs>307</Paragraphs>
  <Slides>26</Slides>
  <Notes>21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CRED Design</vt:lpstr>
      <vt:lpstr>Laurence McLean</vt:lpstr>
      <vt:lpstr>State of Play </vt:lpstr>
      <vt:lpstr>OVERVIEW OF EXISTING DATABASES</vt:lpstr>
      <vt:lpstr>EM-DAT/CRED</vt:lpstr>
      <vt:lpstr>Total occurrence of natural disasters from 1950 to 2012* </vt:lpstr>
      <vt:lpstr>Total number affected by natural disasters from 1900 to 2012. </vt:lpstr>
      <vt:lpstr>EM-DAT DISASTER DEFINITION</vt:lpstr>
      <vt:lpstr>EM-DAT Criteria</vt:lpstr>
      <vt:lpstr>Sources of information</vt:lpstr>
      <vt:lpstr>Classification of Natural Disasters*</vt:lpstr>
      <vt:lpstr>EM-DAT/INDICATORS*</vt:lpstr>
      <vt:lpstr>EM-DAT/INDICATORS*</vt:lpstr>
      <vt:lpstr>EMDAT CREDibility</vt:lpstr>
      <vt:lpstr>WEAKNESSES OF EM-DAT</vt:lpstr>
      <vt:lpstr>What is the challenge? </vt:lpstr>
      <vt:lpstr>    </vt:lpstr>
      <vt:lpstr>Successful and sustainable  databases –  what is the criteria?</vt:lpstr>
      <vt:lpstr>Next steps forward for EM-DAT disaster database </vt:lpstr>
      <vt:lpstr>Decentralisation of disaster data collection…why?  </vt:lpstr>
      <vt:lpstr>Inter-operability system</vt:lpstr>
      <vt:lpstr>Thank you …</vt:lpstr>
      <vt:lpstr>Methodological Issues   </vt:lpstr>
      <vt:lpstr>Key Problems   </vt:lpstr>
      <vt:lpstr>Challenges</vt:lpstr>
      <vt:lpstr>WHAT ARE THE NEEDS?</vt:lpstr>
      <vt:lpstr>STRENGHTS OF EM-DAT</vt:lpstr>
    </vt:vector>
  </TitlesOfParts>
  <Company>cred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cred</dc:creator>
  <cp:lastModifiedBy>Laurence</cp:lastModifiedBy>
  <cp:revision>485</cp:revision>
  <dcterms:created xsi:type="dcterms:W3CDTF">2010-03-30T08:03:52Z</dcterms:created>
  <dcterms:modified xsi:type="dcterms:W3CDTF">2013-06-10T08:27:17Z</dcterms:modified>
</cp:coreProperties>
</file>